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4"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92" d="100"/>
          <a:sy n="92" d="100"/>
        </p:scale>
        <p:origin x="2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9A6EAD-8D79-7B93-E223-8394741390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5FED384-7D39-8756-E638-791B50DB33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C5915096-7541-AA36-3C11-C6E8B2E09D3F}"/>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5" name="Footer Placeholder 4">
            <a:extLst>
              <a:ext uri="{FF2B5EF4-FFF2-40B4-BE49-F238E27FC236}">
                <a16:creationId xmlns="" xmlns:a16="http://schemas.microsoft.com/office/drawing/2014/main" id="{CBE94A3E-F3F7-0B01-123F-651F715915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CC7D7A6-F42E-16D9-7668-AE2AC26218B1}"/>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2059582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4F5368-0FCE-5CA9-B5F6-0653E4E629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85F7D9F0-F672-3057-677F-37160A7E1A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0CA393D-8CE4-70E0-8B67-AB4C6E84E624}"/>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5" name="Footer Placeholder 4">
            <a:extLst>
              <a:ext uri="{FF2B5EF4-FFF2-40B4-BE49-F238E27FC236}">
                <a16:creationId xmlns="" xmlns:a16="http://schemas.microsoft.com/office/drawing/2014/main" id="{8A639934-1321-807A-578B-9024ACEB83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E715590-8590-6E45-77CB-2A56856DBF0D}"/>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3126155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392302B-C125-47C9-6279-18B7424418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D40E65A1-DA70-5695-154C-BE06F2AF77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968C890-3FFA-CBBF-1292-BF8422A65658}"/>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5" name="Footer Placeholder 4">
            <a:extLst>
              <a:ext uri="{FF2B5EF4-FFF2-40B4-BE49-F238E27FC236}">
                <a16:creationId xmlns="" xmlns:a16="http://schemas.microsoft.com/office/drawing/2014/main" id="{00B065A9-A99F-583D-B2D7-AA25377D85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C322CDC-0287-7F42-F97A-FF2BF72D2082}"/>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251995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A6640F-4017-3239-DFBA-EB1C846EFD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4EE6A09-130F-2A53-FF40-09073DED59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CA780BB-0D07-21AE-2B87-1CA8AC07259A}"/>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5" name="Footer Placeholder 4">
            <a:extLst>
              <a:ext uri="{FF2B5EF4-FFF2-40B4-BE49-F238E27FC236}">
                <a16:creationId xmlns="" xmlns:a16="http://schemas.microsoft.com/office/drawing/2014/main" id="{B6A35B9D-03D2-A90F-FEF5-DB93B49D8C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B65CC6E-52F0-E6B8-20BF-EDB26097D9FB}"/>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397084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3EE4F3-18E8-F65C-1FE7-49E385F3A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5EAE184-8F6C-8005-B0A2-F56B85B8F3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A7A139B-707C-DEE9-E304-C1836BA85823}"/>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5" name="Footer Placeholder 4">
            <a:extLst>
              <a:ext uri="{FF2B5EF4-FFF2-40B4-BE49-F238E27FC236}">
                <a16:creationId xmlns="" xmlns:a16="http://schemas.microsoft.com/office/drawing/2014/main" id="{43B036EF-3B0C-6EA0-E855-D56A0BF348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C95B659-EB6D-4A8F-7D03-C0507FC03CB4}"/>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93483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1F36B4-6797-5118-A204-028F9CA8EA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B7F296A-570F-2322-795E-7278EA288C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17FFB3F-07DB-D6AA-E303-5F67447888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AFC645E-EA63-86CE-FB6B-B93B78B66F44}"/>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6" name="Footer Placeholder 5">
            <a:extLst>
              <a:ext uri="{FF2B5EF4-FFF2-40B4-BE49-F238E27FC236}">
                <a16:creationId xmlns="" xmlns:a16="http://schemas.microsoft.com/office/drawing/2014/main" id="{7DBFBC9C-15DD-9272-B979-880A50CF58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B13F519-FBA0-3D80-13B5-73C01CA2FAF0}"/>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143897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1B425C-CAD2-B56E-F360-AF62BF6C51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55D54FF-F24A-E850-EFE1-E23C1B256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CEFFAD9-FA16-6399-7D71-9CB5628AF8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7855547-9F88-9BD3-73E0-9CE32F4B6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5C6D659-C74F-B032-6DD6-E2212937E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791A0AE3-F3AB-EF2A-DDAC-F6CE36641EBC}"/>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8" name="Footer Placeholder 7">
            <a:extLst>
              <a:ext uri="{FF2B5EF4-FFF2-40B4-BE49-F238E27FC236}">
                <a16:creationId xmlns="" xmlns:a16="http://schemas.microsoft.com/office/drawing/2014/main" id="{DDACA4A5-521A-76C4-5ABC-56F8CB093D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D1A6FD0B-2B32-6666-B84B-DB9985A93DB3}"/>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101663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AFECCB-72E3-2524-59A4-78A26983D2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7641A58-A83B-C8E0-498D-17738A466C0B}"/>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4" name="Footer Placeholder 3">
            <a:extLst>
              <a:ext uri="{FF2B5EF4-FFF2-40B4-BE49-F238E27FC236}">
                <a16:creationId xmlns="" xmlns:a16="http://schemas.microsoft.com/office/drawing/2014/main" id="{C83F3EBA-33D2-42D3-0759-74A7C1FA4F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703D8FA-2BF9-DF05-895A-885C8B5AE681}"/>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404249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27C1CB6-D7F0-D010-885D-98EABD969CD4}"/>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3" name="Footer Placeholder 2">
            <a:extLst>
              <a:ext uri="{FF2B5EF4-FFF2-40B4-BE49-F238E27FC236}">
                <a16:creationId xmlns="" xmlns:a16="http://schemas.microsoft.com/office/drawing/2014/main" id="{127906D1-B9F8-95D3-2CAB-B21DBFCE14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FA5ECE50-1FE0-79E8-E995-A840318F930D}"/>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3839425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25B0CD-47BB-6A34-3B79-0221A5DB0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89DD255-07F6-A4FD-B2F2-66DF4F146B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8EFA72F8-22A2-4510-5F52-913DA6AA8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D20CF7A-F72A-B2E7-6E4A-5E3CD70428CA}"/>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6" name="Footer Placeholder 5">
            <a:extLst>
              <a:ext uri="{FF2B5EF4-FFF2-40B4-BE49-F238E27FC236}">
                <a16:creationId xmlns="" xmlns:a16="http://schemas.microsoft.com/office/drawing/2014/main" id="{77883CE8-368E-78DD-982F-BB104A4DFF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EA939A0-66F8-EDDD-BA9B-20BA654506B0}"/>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2253941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A34EF-1721-FACF-CD95-886DA7FFC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8319913-5D95-1D48-C627-6D87B8EFC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5B9E1EC-88A5-EEE3-DF57-7E8B4011A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53BEDAF-49BE-0992-78D3-E68B5B973BE1}"/>
              </a:ext>
            </a:extLst>
          </p:cNvPr>
          <p:cNvSpPr>
            <a:spLocks noGrp="1"/>
          </p:cNvSpPr>
          <p:nvPr>
            <p:ph type="dt" sz="half" idx="10"/>
          </p:nvPr>
        </p:nvSpPr>
        <p:spPr/>
        <p:txBody>
          <a:bodyPr/>
          <a:lstStyle/>
          <a:p>
            <a:fld id="{071B59F9-3768-44C7-A3F3-212EECE3FF30}" type="datetimeFigureOut">
              <a:rPr lang="en-IN" smtClean="0"/>
              <a:t>27-02-2024</a:t>
            </a:fld>
            <a:endParaRPr lang="en-IN"/>
          </a:p>
        </p:txBody>
      </p:sp>
      <p:sp>
        <p:nvSpPr>
          <p:cNvPr id="6" name="Footer Placeholder 5">
            <a:extLst>
              <a:ext uri="{FF2B5EF4-FFF2-40B4-BE49-F238E27FC236}">
                <a16:creationId xmlns="" xmlns:a16="http://schemas.microsoft.com/office/drawing/2014/main" id="{F36A7AB3-25A1-9850-D938-5E68657708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65E62A6-E73E-9F5A-C1B8-095D282CC41E}"/>
              </a:ext>
            </a:extLst>
          </p:cNvPr>
          <p:cNvSpPr>
            <a:spLocks noGrp="1"/>
          </p:cNvSpPr>
          <p:nvPr>
            <p:ph type="sldNum" sz="quarter" idx="12"/>
          </p:nvPr>
        </p:nvSpPr>
        <p:spPr/>
        <p:txBody>
          <a:bodyPr/>
          <a:lstStyle/>
          <a:p>
            <a:fld id="{D2D1E398-EF29-408F-A2BF-C4ABA0A22D16}" type="slidenum">
              <a:rPr lang="en-IN" smtClean="0"/>
              <a:t>‹#›</a:t>
            </a:fld>
            <a:endParaRPr lang="en-IN"/>
          </a:p>
        </p:txBody>
      </p:sp>
    </p:spTree>
    <p:extLst>
      <p:ext uri="{BB962C8B-B14F-4D97-AF65-F5344CB8AC3E}">
        <p14:creationId xmlns:p14="http://schemas.microsoft.com/office/powerpoint/2010/main" val="223263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3AAD380-4B5E-37FB-2918-8010F9585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013BED0-0E31-608D-5496-CE01FB668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EBD1F62-2363-6D1F-6DFF-746F96C32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B59F9-3768-44C7-A3F3-212EECE3FF30}" type="datetimeFigureOut">
              <a:rPr lang="en-IN" smtClean="0"/>
              <a:t>27-02-2024</a:t>
            </a:fld>
            <a:endParaRPr lang="en-IN"/>
          </a:p>
        </p:txBody>
      </p:sp>
      <p:sp>
        <p:nvSpPr>
          <p:cNvPr id="5" name="Footer Placeholder 4">
            <a:extLst>
              <a:ext uri="{FF2B5EF4-FFF2-40B4-BE49-F238E27FC236}">
                <a16:creationId xmlns="" xmlns:a16="http://schemas.microsoft.com/office/drawing/2014/main" id="{F013727C-7B28-C5E7-61BA-072D43732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E8C947D6-CF1E-71BE-18E2-AFFBB2B887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1E398-EF29-408F-A2BF-C4ABA0A22D16}" type="slidenum">
              <a:rPr lang="en-IN" smtClean="0"/>
              <a:t>‹#›</a:t>
            </a:fld>
            <a:endParaRPr lang="en-IN"/>
          </a:p>
        </p:txBody>
      </p:sp>
    </p:spTree>
    <p:extLst>
      <p:ext uri="{BB962C8B-B14F-4D97-AF65-F5344CB8AC3E}">
        <p14:creationId xmlns:p14="http://schemas.microsoft.com/office/powerpoint/2010/main" val="4239771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8B333A4-4C20-80DD-96D5-D074FBE76DB2}"/>
              </a:ext>
            </a:extLst>
          </p:cNvPr>
          <p:cNvSpPr>
            <a:spLocks noGrp="1"/>
          </p:cNvSpPr>
          <p:nvPr>
            <p:ph idx="1"/>
          </p:nvPr>
        </p:nvSpPr>
        <p:spPr>
          <a:xfrm>
            <a:off x="838200" y="667385"/>
            <a:ext cx="10515600" cy="4351338"/>
          </a:xfrm>
        </p:spPr>
        <p:txBody>
          <a:bodyPr/>
          <a:lstStyle/>
          <a:p>
            <a:r>
              <a:rPr lang="en-IN" dirty="0"/>
              <a:t>Qualitative data is descriptive information (it describes </a:t>
            </a:r>
            <a:r>
              <a:rPr lang="en-IN" dirty="0" err="1"/>
              <a:t>something,non</a:t>
            </a:r>
            <a:r>
              <a:rPr lang="en-IN" dirty="0"/>
              <a:t>-numeric)</a:t>
            </a:r>
          </a:p>
          <a:p>
            <a:endParaRPr lang="en-IN" dirty="0"/>
          </a:p>
          <a:p>
            <a:r>
              <a:rPr lang="en-IN" dirty="0"/>
              <a:t>Quantitative data is numerical information (</a:t>
            </a:r>
            <a:r>
              <a:rPr lang="en-IN" dirty="0" err="1"/>
              <a:t>numbers,numeric</a:t>
            </a:r>
            <a:r>
              <a:rPr lang="en-IN" dirty="0"/>
              <a:t>)</a:t>
            </a:r>
          </a:p>
        </p:txBody>
      </p:sp>
    </p:spTree>
    <p:extLst>
      <p:ext uri="{BB962C8B-B14F-4D97-AF65-F5344CB8AC3E}">
        <p14:creationId xmlns:p14="http://schemas.microsoft.com/office/powerpoint/2010/main" val="3987097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E3D262F-2B7F-27E7-562F-C591DA1ADE67}"/>
              </a:ext>
            </a:extLst>
          </p:cNvPr>
          <p:cNvPicPr>
            <a:picLocks noGrp="1" noChangeAspect="1"/>
          </p:cNvPicPr>
          <p:nvPr>
            <p:ph idx="1"/>
          </p:nvPr>
        </p:nvPicPr>
        <p:blipFill>
          <a:blip r:embed="rId2"/>
          <a:stretch>
            <a:fillRect/>
          </a:stretch>
        </p:blipFill>
        <p:spPr>
          <a:xfrm>
            <a:off x="528920" y="1310640"/>
            <a:ext cx="11229957" cy="4592320"/>
          </a:xfrm>
        </p:spPr>
      </p:pic>
    </p:spTree>
    <p:extLst>
      <p:ext uri="{BB962C8B-B14F-4D97-AF65-F5344CB8AC3E}">
        <p14:creationId xmlns:p14="http://schemas.microsoft.com/office/powerpoint/2010/main" val="3538431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52819AC-96A3-6865-1AEB-B90F2CCEF251}"/>
              </a:ext>
            </a:extLst>
          </p:cNvPr>
          <p:cNvPicPr>
            <a:picLocks noGrp="1" noChangeAspect="1"/>
          </p:cNvPicPr>
          <p:nvPr>
            <p:ph idx="1"/>
          </p:nvPr>
        </p:nvPicPr>
        <p:blipFill>
          <a:blip r:embed="rId2"/>
          <a:stretch>
            <a:fillRect/>
          </a:stretch>
        </p:blipFill>
        <p:spPr>
          <a:xfrm>
            <a:off x="687492" y="863600"/>
            <a:ext cx="10772988" cy="4226145"/>
          </a:xfrm>
        </p:spPr>
      </p:pic>
    </p:spTree>
    <p:extLst>
      <p:ext uri="{BB962C8B-B14F-4D97-AF65-F5344CB8AC3E}">
        <p14:creationId xmlns:p14="http://schemas.microsoft.com/office/powerpoint/2010/main" val="4064158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4380107-4AD6-67F0-38D2-A297D31B18AD}"/>
              </a:ext>
            </a:extLst>
          </p:cNvPr>
          <p:cNvPicPr>
            <a:picLocks noGrp="1" noChangeAspect="1"/>
          </p:cNvPicPr>
          <p:nvPr>
            <p:ph idx="1"/>
          </p:nvPr>
        </p:nvPicPr>
        <p:blipFill>
          <a:blip r:embed="rId2"/>
          <a:stretch>
            <a:fillRect/>
          </a:stretch>
        </p:blipFill>
        <p:spPr>
          <a:xfrm>
            <a:off x="1481372" y="325120"/>
            <a:ext cx="9714948" cy="6380480"/>
          </a:xfrm>
        </p:spPr>
      </p:pic>
    </p:spTree>
    <p:extLst>
      <p:ext uri="{BB962C8B-B14F-4D97-AF65-F5344CB8AC3E}">
        <p14:creationId xmlns:p14="http://schemas.microsoft.com/office/powerpoint/2010/main" val="21234488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B2736E6-8B70-FF8F-9D94-DC1BC02F56B4}"/>
              </a:ext>
            </a:extLst>
          </p:cNvPr>
          <p:cNvPicPr>
            <a:picLocks noGrp="1" noChangeAspect="1"/>
          </p:cNvPicPr>
          <p:nvPr>
            <p:ph idx="1"/>
          </p:nvPr>
        </p:nvPicPr>
        <p:blipFill>
          <a:blip r:embed="rId2"/>
          <a:stretch>
            <a:fillRect/>
          </a:stretch>
        </p:blipFill>
        <p:spPr>
          <a:xfrm>
            <a:off x="1313579" y="833120"/>
            <a:ext cx="9958470" cy="5638800"/>
          </a:xfrm>
        </p:spPr>
      </p:pic>
    </p:spTree>
    <p:extLst>
      <p:ext uri="{BB962C8B-B14F-4D97-AF65-F5344CB8AC3E}">
        <p14:creationId xmlns:p14="http://schemas.microsoft.com/office/powerpoint/2010/main" val="1774516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7FC0EEC-A623-2062-C4A2-19C22B93770D}"/>
              </a:ext>
            </a:extLst>
          </p:cNvPr>
          <p:cNvPicPr>
            <a:picLocks noGrp="1" noChangeAspect="1"/>
          </p:cNvPicPr>
          <p:nvPr>
            <p:ph idx="1"/>
          </p:nvPr>
        </p:nvPicPr>
        <p:blipFill>
          <a:blip r:embed="rId2"/>
          <a:stretch>
            <a:fillRect/>
          </a:stretch>
        </p:blipFill>
        <p:spPr>
          <a:xfrm>
            <a:off x="955040" y="721360"/>
            <a:ext cx="10210800" cy="5648960"/>
          </a:xfrm>
        </p:spPr>
      </p:pic>
    </p:spTree>
    <p:extLst>
      <p:ext uri="{BB962C8B-B14F-4D97-AF65-F5344CB8AC3E}">
        <p14:creationId xmlns:p14="http://schemas.microsoft.com/office/powerpoint/2010/main" val="1994822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4F64117-3C1A-0534-2C02-F108B1646B16}"/>
              </a:ext>
            </a:extLst>
          </p:cNvPr>
          <p:cNvPicPr>
            <a:picLocks noGrp="1" noChangeAspect="1"/>
          </p:cNvPicPr>
          <p:nvPr>
            <p:ph idx="1"/>
          </p:nvPr>
        </p:nvPicPr>
        <p:blipFill>
          <a:blip r:embed="rId2"/>
          <a:stretch>
            <a:fillRect/>
          </a:stretch>
        </p:blipFill>
        <p:spPr>
          <a:xfrm>
            <a:off x="888442" y="436880"/>
            <a:ext cx="10678874" cy="6116319"/>
          </a:xfrm>
        </p:spPr>
      </p:pic>
    </p:spTree>
    <p:extLst>
      <p:ext uri="{BB962C8B-B14F-4D97-AF65-F5344CB8AC3E}">
        <p14:creationId xmlns:p14="http://schemas.microsoft.com/office/powerpoint/2010/main" val="1007592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27BDC41-8875-6F3C-59C3-3CC73E09EF27}"/>
              </a:ext>
            </a:extLst>
          </p:cNvPr>
          <p:cNvPicPr>
            <a:picLocks noGrp="1" noChangeAspect="1"/>
          </p:cNvPicPr>
          <p:nvPr>
            <p:ph idx="1"/>
          </p:nvPr>
        </p:nvPicPr>
        <p:blipFill>
          <a:blip r:embed="rId2"/>
          <a:stretch>
            <a:fillRect/>
          </a:stretch>
        </p:blipFill>
        <p:spPr>
          <a:xfrm>
            <a:off x="776419" y="162560"/>
            <a:ext cx="9599009" cy="6695440"/>
          </a:xfrm>
        </p:spPr>
      </p:pic>
    </p:spTree>
    <p:extLst>
      <p:ext uri="{BB962C8B-B14F-4D97-AF65-F5344CB8AC3E}">
        <p14:creationId xmlns:p14="http://schemas.microsoft.com/office/powerpoint/2010/main" val="3043864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27D9D70-2F99-6949-8619-FBE8E3C54431}"/>
              </a:ext>
            </a:extLst>
          </p:cNvPr>
          <p:cNvPicPr>
            <a:picLocks noGrp="1" noChangeAspect="1"/>
          </p:cNvPicPr>
          <p:nvPr>
            <p:ph idx="1"/>
          </p:nvPr>
        </p:nvPicPr>
        <p:blipFill>
          <a:blip r:embed="rId2"/>
          <a:stretch>
            <a:fillRect/>
          </a:stretch>
        </p:blipFill>
        <p:spPr>
          <a:xfrm>
            <a:off x="1524000" y="1818640"/>
            <a:ext cx="9133840" cy="3109802"/>
          </a:xfrm>
        </p:spPr>
      </p:pic>
    </p:spTree>
    <p:extLst>
      <p:ext uri="{BB962C8B-B14F-4D97-AF65-F5344CB8AC3E}">
        <p14:creationId xmlns:p14="http://schemas.microsoft.com/office/powerpoint/2010/main" val="10972203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9FE6DE4-A121-2EDF-3B6B-40E35B6C7C16}"/>
              </a:ext>
            </a:extLst>
          </p:cNvPr>
          <p:cNvPicPr>
            <a:picLocks noGrp="1" noChangeAspect="1"/>
          </p:cNvPicPr>
          <p:nvPr>
            <p:ph idx="1"/>
          </p:nvPr>
        </p:nvPicPr>
        <p:blipFill>
          <a:blip r:embed="rId2"/>
          <a:stretch>
            <a:fillRect/>
          </a:stretch>
        </p:blipFill>
        <p:spPr>
          <a:xfrm>
            <a:off x="1036180" y="629920"/>
            <a:ext cx="10343020" cy="5750560"/>
          </a:xfrm>
        </p:spPr>
      </p:pic>
    </p:spTree>
    <p:extLst>
      <p:ext uri="{BB962C8B-B14F-4D97-AF65-F5344CB8AC3E}">
        <p14:creationId xmlns:p14="http://schemas.microsoft.com/office/powerpoint/2010/main" val="3427294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23A7911-CB0B-769E-5697-5DA33A63A56C}"/>
              </a:ext>
            </a:extLst>
          </p:cNvPr>
          <p:cNvPicPr>
            <a:picLocks noGrp="1" noChangeAspect="1"/>
          </p:cNvPicPr>
          <p:nvPr>
            <p:ph idx="1"/>
          </p:nvPr>
        </p:nvPicPr>
        <p:blipFill>
          <a:blip r:embed="rId2"/>
          <a:stretch>
            <a:fillRect/>
          </a:stretch>
        </p:blipFill>
        <p:spPr>
          <a:xfrm>
            <a:off x="670560" y="924560"/>
            <a:ext cx="10657840" cy="4734559"/>
          </a:xfrm>
        </p:spPr>
      </p:pic>
    </p:spTree>
    <p:extLst>
      <p:ext uri="{BB962C8B-B14F-4D97-AF65-F5344CB8AC3E}">
        <p14:creationId xmlns:p14="http://schemas.microsoft.com/office/powerpoint/2010/main" val="450372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911177E-A7A0-413B-2D03-D7C0ED3472CF}"/>
              </a:ext>
            </a:extLst>
          </p:cNvPr>
          <p:cNvPicPr>
            <a:picLocks noGrp="1" noChangeAspect="1"/>
          </p:cNvPicPr>
          <p:nvPr>
            <p:ph idx="1"/>
          </p:nvPr>
        </p:nvPicPr>
        <p:blipFill>
          <a:blip r:embed="rId2"/>
          <a:stretch>
            <a:fillRect/>
          </a:stretch>
        </p:blipFill>
        <p:spPr>
          <a:xfrm>
            <a:off x="830320" y="172720"/>
            <a:ext cx="7983619" cy="6522720"/>
          </a:xfrm>
        </p:spPr>
      </p:pic>
    </p:spTree>
    <p:extLst>
      <p:ext uri="{BB962C8B-B14F-4D97-AF65-F5344CB8AC3E}">
        <p14:creationId xmlns:p14="http://schemas.microsoft.com/office/powerpoint/2010/main" val="143043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C285C4-283D-9923-E252-47111EF32B16}"/>
              </a:ext>
            </a:extLst>
          </p:cNvPr>
          <p:cNvSpPr>
            <a:spLocks noGrp="1"/>
          </p:cNvSpPr>
          <p:nvPr>
            <p:ph type="title"/>
          </p:nvPr>
        </p:nvSpPr>
        <p:spPr>
          <a:xfrm>
            <a:off x="284480" y="365125"/>
            <a:ext cx="11643360" cy="1325563"/>
          </a:xfrm>
        </p:spPr>
        <p:txBody>
          <a:bodyPr>
            <a:normAutofit fontScale="90000"/>
          </a:bodyPr>
          <a:lstStyle/>
          <a:p>
            <a:r>
              <a:rPr lang="en-GB" dirty="0"/>
              <a:t>3 or More Numbers</a:t>
            </a:r>
            <a:br>
              <a:rPr lang="en-GB" dirty="0"/>
            </a:br>
            <a:r>
              <a:rPr lang="en-GB" dirty="0"/>
              <a:t>We can use that idea of "adding then dividing" when we have 3 or more numbers:</a:t>
            </a:r>
            <a:endParaRPr lang="en-IN" dirty="0"/>
          </a:p>
        </p:txBody>
      </p:sp>
      <p:pic>
        <p:nvPicPr>
          <p:cNvPr id="5" name="Content Placeholder 4">
            <a:extLst>
              <a:ext uri="{FF2B5EF4-FFF2-40B4-BE49-F238E27FC236}">
                <a16:creationId xmlns="" xmlns:a16="http://schemas.microsoft.com/office/drawing/2014/main" id="{98C88FFC-B839-DCB4-C22D-3F2399909132}"/>
              </a:ext>
            </a:extLst>
          </p:cNvPr>
          <p:cNvPicPr>
            <a:picLocks noGrp="1" noChangeAspect="1"/>
          </p:cNvPicPr>
          <p:nvPr>
            <p:ph idx="1"/>
          </p:nvPr>
        </p:nvPicPr>
        <p:blipFill>
          <a:blip r:embed="rId2"/>
          <a:stretch>
            <a:fillRect/>
          </a:stretch>
        </p:blipFill>
        <p:spPr>
          <a:xfrm>
            <a:off x="447040" y="1814940"/>
            <a:ext cx="10292080" cy="3979244"/>
          </a:xfrm>
        </p:spPr>
      </p:pic>
      <p:sp>
        <p:nvSpPr>
          <p:cNvPr id="7" name="TextBox 6">
            <a:extLst>
              <a:ext uri="{FF2B5EF4-FFF2-40B4-BE49-F238E27FC236}">
                <a16:creationId xmlns="" xmlns:a16="http://schemas.microsoft.com/office/drawing/2014/main" id="{A5804477-622F-1AFC-09F3-C8729D52A5C5}"/>
              </a:ext>
            </a:extLst>
          </p:cNvPr>
          <p:cNvSpPr txBox="1"/>
          <p:nvPr/>
        </p:nvSpPr>
        <p:spPr>
          <a:xfrm>
            <a:off x="193040" y="5794184"/>
            <a:ext cx="11643360" cy="1077218"/>
          </a:xfrm>
          <a:prstGeom prst="rect">
            <a:avLst/>
          </a:prstGeom>
          <a:noFill/>
        </p:spPr>
        <p:txBody>
          <a:bodyPr wrap="square">
            <a:spAutoFit/>
          </a:bodyPr>
          <a:lstStyle/>
          <a:p>
            <a:r>
              <a:rPr lang="en-GB" sz="3200" dirty="0"/>
              <a:t>Notice that we divide by 3 because we have 3 numbers ... very important!</a:t>
            </a:r>
            <a:endParaRPr lang="en-IN" sz="3200" dirty="0"/>
          </a:p>
        </p:txBody>
      </p:sp>
    </p:spTree>
    <p:extLst>
      <p:ext uri="{BB962C8B-B14F-4D97-AF65-F5344CB8AC3E}">
        <p14:creationId xmlns:p14="http://schemas.microsoft.com/office/powerpoint/2010/main" val="14180620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5D95A95-720E-1509-CF9F-86F35B0F5324}"/>
              </a:ext>
            </a:extLst>
          </p:cNvPr>
          <p:cNvPicPr>
            <a:picLocks noGrp="1" noChangeAspect="1"/>
          </p:cNvPicPr>
          <p:nvPr>
            <p:ph idx="1"/>
          </p:nvPr>
        </p:nvPicPr>
        <p:blipFill>
          <a:blip r:embed="rId2"/>
          <a:stretch>
            <a:fillRect/>
          </a:stretch>
        </p:blipFill>
        <p:spPr>
          <a:xfrm>
            <a:off x="1574213" y="921586"/>
            <a:ext cx="10007062" cy="5936413"/>
          </a:xfrm>
        </p:spPr>
      </p:pic>
    </p:spTree>
    <p:extLst>
      <p:ext uri="{BB962C8B-B14F-4D97-AF65-F5344CB8AC3E}">
        <p14:creationId xmlns:p14="http://schemas.microsoft.com/office/powerpoint/2010/main" val="23897015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12D25E4-5BB8-F4F9-D98F-5173A3B42D5D}"/>
              </a:ext>
            </a:extLst>
          </p:cNvPr>
          <p:cNvPicPr>
            <a:picLocks noGrp="1" noChangeAspect="1"/>
          </p:cNvPicPr>
          <p:nvPr>
            <p:ph idx="1"/>
          </p:nvPr>
        </p:nvPicPr>
        <p:blipFill>
          <a:blip r:embed="rId2"/>
          <a:stretch>
            <a:fillRect/>
          </a:stretch>
        </p:blipFill>
        <p:spPr>
          <a:xfrm>
            <a:off x="579120" y="528320"/>
            <a:ext cx="11153309" cy="6004560"/>
          </a:xfrm>
        </p:spPr>
      </p:pic>
    </p:spTree>
    <p:extLst>
      <p:ext uri="{BB962C8B-B14F-4D97-AF65-F5344CB8AC3E}">
        <p14:creationId xmlns:p14="http://schemas.microsoft.com/office/powerpoint/2010/main" val="39331917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294D0BF-7E2E-5C61-F6A6-1EEB5398AAEC}"/>
              </a:ext>
            </a:extLst>
          </p:cNvPr>
          <p:cNvPicPr>
            <a:picLocks noGrp="1" noChangeAspect="1"/>
          </p:cNvPicPr>
          <p:nvPr>
            <p:ph idx="1"/>
          </p:nvPr>
        </p:nvPicPr>
        <p:blipFill>
          <a:blip r:embed="rId2"/>
          <a:stretch>
            <a:fillRect/>
          </a:stretch>
        </p:blipFill>
        <p:spPr>
          <a:xfrm>
            <a:off x="72645" y="1188720"/>
            <a:ext cx="11801998" cy="3812745"/>
          </a:xfrm>
        </p:spPr>
      </p:pic>
    </p:spTree>
    <p:extLst>
      <p:ext uri="{BB962C8B-B14F-4D97-AF65-F5344CB8AC3E}">
        <p14:creationId xmlns:p14="http://schemas.microsoft.com/office/powerpoint/2010/main" val="37026454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33A830A-25B1-F900-543C-498462D269C3}"/>
              </a:ext>
            </a:extLst>
          </p:cNvPr>
          <p:cNvPicPr>
            <a:picLocks noGrp="1" noChangeAspect="1"/>
          </p:cNvPicPr>
          <p:nvPr>
            <p:ph idx="1"/>
          </p:nvPr>
        </p:nvPicPr>
        <p:blipFill>
          <a:blip r:embed="rId2"/>
          <a:stretch>
            <a:fillRect/>
          </a:stretch>
        </p:blipFill>
        <p:spPr>
          <a:xfrm>
            <a:off x="1126724" y="1391920"/>
            <a:ext cx="10112296" cy="3285699"/>
          </a:xfrm>
        </p:spPr>
      </p:pic>
    </p:spTree>
    <p:extLst>
      <p:ext uri="{BB962C8B-B14F-4D97-AF65-F5344CB8AC3E}">
        <p14:creationId xmlns:p14="http://schemas.microsoft.com/office/powerpoint/2010/main" val="882178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AD5FAD5-4F9A-003B-3A88-52287CC09FFD}"/>
              </a:ext>
            </a:extLst>
          </p:cNvPr>
          <p:cNvPicPr>
            <a:picLocks noGrp="1" noChangeAspect="1"/>
          </p:cNvPicPr>
          <p:nvPr>
            <p:ph idx="1"/>
          </p:nvPr>
        </p:nvPicPr>
        <p:blipFill>
          <a:blip r:embed="rId2"/>
          <a:stretch>
            <a:fillRect/>
          </a:stretch>
        </p:blipFill>
        <p:spPr>
          <a:xfrm>
            <a:off x="1012397" y="294640"/>
            <a:ext cx="9848643" cy="6492240"/>
          </a:xfrm>
        </p:spPr>
      </p:pic>
    </p:spTree>
    <p:extLst>
      <p:ext uri="{BB962C8B-B14F-4D97-AF65-F5344CB8AC3E}">
        <p14:creationId xmlns:p14="http://schemas.microsoft.com/office/powerpoint/2010/main" val="28627528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6CB8523-3D78-9DF7-F4D3-6B4BABA83F3D}"/>
              </a:ext>
            </a:extLst>
          </p:cNvPr>
          <p:cNvPicPr>
            <a:picLocks noGrp="1" noChangeAspect="1"/>
          </p:cNvPicPr>
          <p:nvPr>
            <p:ph idx="1"/>
          </p:nvPr>
        </p:nvPicPr>
        <p:blipFill>
          <a:blip r:embed="rId2"/>
          <a:stretch>
            <a:fillRect/>
          </a:stretch>
        </p:blipFill>
        <p:spPr>
          <a:xfrm>
            <a:off x="944880" y="375920"/>
            <a:ext cx="10393680" cy="6075680"/>
          </a:xfrm>
        </p:spPr>
      </p:pic>
    </p:spTree>
    <p:extLst>
      <p:ext uri="{BB962C8B-B14F-4D97-AF65-F5344CB8AC3E}">
        <p14:creationId xmlns:p14="http://schemas.microsoft.com/office/powerpoint/2010/main" val="7241213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674B7FC-C111-DF7D-F200-24F8368208D2}"/>
              </a:ext>
            </a:extLst>
          </p:cNvPr>
          <p:cNvPicPr>
            <a:picLocks noGrp="1" noChangeAspect="1"/>
          </p:cNvPicPr>
          <p:nvPr>
            <p:ph idx="1"/>
          </p:nvPr>
        </p:nvPicPr>
        <p:blipFill>
          <a:blip r:embed="rId2"/>
          <a:stretch>
            <a:fillRect/>
          </a:stretch>
        </p:blipFill>
        <p:spPr>
          <a:xfrm>
            <a:off x="872979" y="1402080"/>
            <a:ext cx="10784507" cy="3422223"/>
          </a:xfrm>
        </p:spPr>
      </p:pic>
    </p:spTree>
    <p:extLst>
      <p:ext uri="{BB962C8B-B14F-4D97-AF65-F5344CB8AC3E}">
        <p14:creationId xmlns:p14="http://schemas.microsoft.com/office/powerpoint/2010/main" val="563916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B7C6775-EB30-D923-F6A1-0588936F0B5E}"/>
              </a:ext>
            </a:extLst>
          </p:cNvPr>
          <p:cNvPicPr>
            <a:picLocks noGrp="1" noChangeAspect="1"/>
          </p:cNvPicPr>
          <p:nvPr>
            <p:ph idx="1"/>
          </p:nvPr>
        </p:nvPicPr>
        <p:blipFill>
          <a:blip r:embed="rId2"/>
          <a:stretch>
            <a:fillRect/>
          </a:stretch>
        </p:blipFill>
        <p:spPr>
          <a:xfrm>
            <a:off x="685943" y="254000"/>
            <a:ext cx="10217165" cy="6126480"/>
          </a:xfrm>
        </p:spPr>
      </p:pic>
    </p:spTree>
    <p:extLst>
      <p:ext uri="{BB962C8B-B14F-4D97-AF65-F5344CB8AC3E}">
        <p14:creationId xmlns:p14="http://schemas.microsoft.com/office/powerpoint/2010/main" val="13619061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4366389-BBA6-F799-5D8B-05B13D8063F4}"/>
              </a:ext>
            </a:extLst>
          </p:cNvPr>
          <p:cNvPicPr>
            <a:picLocks noGrp="1" noChangeAspect="1"/>
          </p:cNvPicPr>
          <p:nvPr>
            <p:ph idx="1"/>
          </p:nvPr>
        </p:nvPicPr>
        <p:blipFill>
          <a:blip r:embed="rId2"/>
          <a:stretch>
            <a:fillRect/>
          </a:stretch>
        </p:blipFill>
        <p:spPr>
          <a:xfrm>
            <a:off x="693108" y="731520"/>
            <a:ext cx="10805784" cy="5730239"/>
          </a:xfrm>
        </p:spPr>
      </p:pic>
    </p:spTree>
    <p:extLst>
      <p:ext uri="{BB962C8B-B14F-4D97-AF65-F5344CB8AC3E}">
        <p14:creationId xmlns:p14="http://schemas.microsoft.com/office/powerpoint/2010/main" val="15625997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62460ECD-4248-8A8D-80FC-B2EA486C3803}"/>
              </a:ext>
            </a:extLst>
          </p:cNvPr>
          <p:cNvPicPr>
            <a:picLocks noGrp="1" noChangeAspect="1"/>
          </p:cNvPicPr>
          <p:nvPr>
            <p:ph idx="1"/>
          </p:nvPr>
        </p:nvPicPr>
        <p:blipFill>
          <a:blip r:embed="rId2"/>
          <a:stretch>
            <a:fillRect/>
          </a:stretch>
        </p:blipFill>
        <p:spPr>
          <a:xfrm>
            <a:off x="118881" y="1778000"/>
            <a:ext cx="10569439" cy="4196080"/>
          </a:xfrm>
        </p:spPr>
      </p:pic>
    </p:spTree>
    <p:extLst>
      <p:ext uri="{BB962C8B-B14F-4D97-AF65-F5344CB8AC3E}">
        <p14:creationId xmlns:p14="http://schemas.microsoft.com/office/powerpoint/2010/main" val="13551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B5E83EA-9FC2-EB9D-465C-2143DD8746A3}"/>
              </a:ext>
            </a:extLst>
          </p:cNvPr>
          <p:cNvSpPr>
            <a:spLocks noGrp="1"/>
          </p:cNvSpPr>
          <p:nvPr>
            <p:ph idx="1"/>
          </p:nvPr>
        </p:nvSpPr>
        <p:spPr>
          <a:xfrm>
            <a:off x="508000" y="436880"/>
            <a:ext cx="10845800" cy="5740083"/>
          </a:xfrm>
        </p:spPr>
        <p:txBody>
          <a:bodyPr/>
          <a:lstStyle/>
          <a:p>
            <a:r>
              <a:rPr lang="en-GB" dirty="0"/>
              <a:t>The Mean</a:t>
            </a:r>
          </a:p>
          <a:p>
            <a:r>
              <a:rPr lang="en-GB" dirty="0"/>
              <a:t>The mean is the average of the numbers.</a:t>
            </a:r>
          </a:p>
          <a:p>
            <a:endParaRPr lang="en-GB" dirty="0"/>
          </a:p>
          <a:p>
            <a:r>
              <a:rPr lang="en-GB" dirty="0"/>
              <a:t>It is easy to calculate: add up all the numbers, then divide by how many numbers there are.</a:t>
            </a:r>
          </a:p>
          <a:p>
            <a:endParaRPr lang="en-GB" dirty="0"/>
          </a:p>
          <a:p>
            <a:r>
              <a:rPr lang="en-GB" dirty="0"/>
              <a:t>In other words it is the sum divided by the count.</a:t>
            </a:r>
            <a:endParaRPr lang="en-IN" dirty="0"/>
          </a:p>
        </p:txBody>
      </p:sp>
    </p:spTree>
    <p:extLst>
      <p:ext uri="{BB962C8B-B14F-4D97-AF65-F5344CB8AC3E}">
        <p14:creationId xmlns:p14="http://schemas.microsoft.com/office/powerpoint/2010/main" val="27661705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27C2353-2251-EC25-C1AA-93C47EAD29A5}"/>
              </a:ext>
            </a:extLst>
          </p:cNvPr>
          <p:cNvPicPr>
            <a:picLocks noGrp="1" noChangeAspect="1"/>
          </p:cNvPicPr>
          <p:nvPr>
            <p:ph idx="1"/>
          </p:nvPr>
        </p:nvPicPr>
        <p:blipFill>
          <a:blip r:embed="rId2"/>
          <a:stretch>
            <a:fillRect/>
          </a:stretch>
        </p:blipFill>
        <p:spPr>
          <a:xfrm>
            <a:off x="158972" y="762000"/>
            <a:ext cx="11535188" cy="4024285"/>
          </a:xfrm>
        </p:spPr>
      </p:pic>
    </p:spTree>
    <p:extLst>
      <p:ext uri="{BB962C8B-B14F-4D97-AF65-F5344CB8AC3E}">
        <p14:creationId xmlns:p14="http://schemas.microsoft.com/office/powerpoint/2010/main" val="3284016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CFCB841-FF0E-0EAD-AC07-786CF3D9CE09}"/>
              </a:ext>
            </a:extLst>
          </p:cNvPr>
          <p:cNvSpPr>
            <a:spLocks noGrp="1"/>
          </p:cNvSpPr>
          <p:nvPr>
            <p:ph idx="1"/>
          </p:nvPr>
        </p:nvSpPr>
        <p:spPr>
          <a:xfrm>
            <a:off x="518160" y="254000"/>
            <a:ext cx="10835640" cy="6725920"/>
          </a:xfrm>
        </p:spPr>
        <p:txBody>
          <a:bodyPr>
            <a:normAutofit fontScale="77500" lnSpcReduction="20000"/>
          </a:bodyPr>
          <a:lstStyle/>
          <a:p>
            <a:r>
              <a:rPr lang="en-GB" dirty="0"/>
              <a:t>Answer</a:t>
            </a:r>
          </a:p>
          <a:p>
            <a:r>
              <a:rPr lang="en-GB" dirty="0"/>
              <a:t>1.  Firstly find the mean</a:t>
            </a:r>
          </a:p>
          <a:p>
            <a:r>
              <a:rPr lang="en-GB" dirty="0"/>
              <a:t>Mean = (75 + 83 + 96 + 100 + 121 + 125) ÷ 6 = 600 ÷ 6 = 100</a:t>
            </a:r>
          </a:p>
          <a:p>
            <a:r>
              <a:rPr lang="en-GB" dirty="0"/>
              <a:t>2.  Next find the variance. To calculate the Variance, take each difference, square it, and then average the result:</a:t>
            </a:r>
          </a:p>
          <a:p>
            <a:endParaRPr lang="en-GB" dirty="0"/>
          </a:p>
          <a:p>
            <a:r>
              <a:rPr lang="en-GB" dirty="0"/>
              <a:t>(75 - 100)2 + (83 - 100)2 + (96 - 100)2 + (100 - 100)2 + (121 - 100)2 + (125 - 100)2</a:t>
            </a:r>
          </a:p>
          <a:p>
            <a:endParaRPr lang="en-GB" dirty="0"/>
          </a:p>
          <a:p>
            <a:r>
              <a:rPr lang="en-GB" dirty="0"/>
              <a:t>= (-25)2 +  (-17)2 +  (-4)2 +  (0)2 +  (21)2 +  (25)2</a:t>
            </a:r>
          </a:p>
          <a:p>
            <a:endParaRPr lang="en-GB" dirty="0"/>
          </a:p>
          <a:p>
            <a:r>
              <a:rPr lang="en-GB" dirty="0"/>
              <a:t>= 625 + 289 + 16 + 0 + 441 + 625</a:t>
            </a:r>
          </a:p>
          <a:p>
            <a:r>
              <a:rPr lang="en-GB" dirty="0"/>
              <a:t>= 1,996 </a:t>
            </a:r>
          </a:p>
          <a:p>
            <a:r>
              <a:rPr lang="en-GB" dirty="0"/>
              <a:t>So the Variance = 1,996 ÷ 6 = 332.66...</a:t>
            </a:r>
          </a:p>
          <a:p>
            <a:r>
              <a:rPr lang="en-GB" dirty="0"/>
              <a:t>3. The Standard Deviation is just the square root of the Variance</a:t>
            </a:r>
          </a:p>
          <a:p>
            <a:endParaRPr lang="en-GB" dirty="0"/>
          </a:p>
          <a:p>
            <a:r>
              <a:rPr lang="en-GB" dirty="0"/>
              <a:t>= √(332.66...)</a:t>
            </a:r>
          </a:p>
          <a:p>
            <a:endParaRPr lang="en-GB" dirty="0"/>
          </a:p>
          <a:p>
            <a:r>
              <a:rPr lang="en-GB" dirty="0"/>
              <a:t>= 18.2 correct to 1 decimal places</a:t>
            </a:r>
          </a:p>
          <a:p>
            <a:endParaRPr lang="en-GB" dirty="0"/>
          </a:p>
          <a:p>
            <a:endParaRPr lang="en-GB" dirty="0"/>
          </a:p>
          <a:p>
            <a:endParaRPr lang="en-IN" dirty="0"/>
          </a:p>
        </p:txBody>
      </p:sp>
    </p:spTree>
    <p:extLst>
      <p:ext uri="{BB962C8B-B14F-4D97-AF65-F5344CB8AC3E}">
        <p14:creationId xmlns:p14="http://schemas.microsoft.com/office/powerpoint/2010/main" val="5382917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B244A8-4030-5A81-5015-5600772B0CD0}"/>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E91EEBC6-3F50-C748-BCE5-20A320E46CD2}"/>
              </a:ext>
            </a:extLst>
          </p:cNvPr>
          <p:cNvSpPr>
            <a:spLocks noGrp="1"/>
          </p:cNvSpPr>
          <p:nvPr>
            <p:ph idx="1"/>
          </p:nvPr>
        </p:nvSpPr>
        <p:spPr/>
        <p:txBody>
          <a:bodyPr>
            <a:normAutofit fontScale="92500"/>
          </a:bodyPr>
          <a:lstStyle/>
          <a:p>
            <a:r>
              <a:rPr lang="en-GB" dirty="0"/>
              <a:t>Example :3</a:t>
            </a:r>
          </a:p>
          <a:p>
            <a:endParaRPr lang="en-GB" dirty="0"/>
          </a:p>
          <a:p>
            <a:r>
              <a:rPr lang="en-GB" dirty="0"/>
              <a:t>Ten friends scored the following marks in their end-of-year math exam:</a:t>
            </a:r>
          </a:p>
          <a:p>
            <a:endParaRPr lang="en-GB" dirty="0"/>
          </a:p>
          <a:p>
            <a:r>
              <a:rPr lang="en-GB" dirty="0"/>
              <a:t>23%, 37%, 45%, 49%, 56%, 63%, 63%, 70%, 72% and 82%</a:t>
            </a:r>
          </a:p>
          <a:p>
            <a:endParaRPr lang="en-GB" dirty="0"/>
          </a:p>
          <a:p>
            <a:endParaRPr lang="en-GB" dirty="0"/>
          </a:p>
          <a:p>
            <a:endParaRPr lang="en-GB" dirty="0"/>
          </a:p>
          <a:p>
            <a:r>
              <a:rPr lang="en-GB" dirty="0"/>
              <a:t>What was the standard deviation of their marks?</a:t>
            </a:r>
            <a:endParaRPr lang="en-IN" dirty="0"/>
          </a:p>
        </p:txBody>
      </p:sp>
    </p:spTree>
    <p:extLst>
      <p:ext uri="{BB962C8B-B14F-4D97-AF65-F5344CB8AC3E}">
        <p14:creationId xmlns:p14="http://schemas.microsoft.com/office/powerpoint/2010/main" val="8582505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094DF8-C49D-5575-AE2A-5DEA62F7A2DE}"/>
              </a:ext>
            </a:extLst>
          </p:cNvPr>
          <p:cNvSpPr>
            <a:spLocks noGrp="1"/>
          </p:cNvSpPr>
          <p:nvPr>
            <p:ph idx="1"/>
          </p:nvPr>
        </p:nvSpPr>
        <p:spPr>
          <a:xfrm>
            <a:off x="741680" y="406400"/>
            <a:ext cx="10612120" cy="6329680"/>
          </a:xfrm>
        </p:spPr>
        <p:txBody>
          <a:bodyPr>
            <a:normAutofit fontScale="85000" lnSpcReduction="20000"/>
          </a:bodyPr>
          <a:lstStyle/>
          <a:p>
            <a:r>
              <a:rPr lang="en-GB" dirty="0"/>
              <a:t> Firstly find the mean:</a:t>
            </a:r>
          </a:p>
          <a:p>
            <a:r>
              <a:rPr lang="en-GB" dirty="0"/>
              <a:t>Mean = (23 + 37 + 45 + 49 + 56 + 63 + 63 + 70 + 72 + 82) ÷ 10 = 560 ÷ 10 = 56</a:t>
            </a:r>
          </a:p>
          <a:p>
            <a:r>
              <a:rPr lang="en-GB" dirty="0"/>
              <a:t>2.  Next find the variance. To calculate the Variance, take each difference, square it, and then average the result:</a:t>
            </a:r>
          </a:p>
          <a:p>
            <a:endParaRPr lang="en-GB" dirty="0"/>
          </a:p>
          <a:p>
            <a:r>
              <a:rPr lang="en-GB" dirty="0"/>
              <a:t>(23 - 56)2 + (37 - 56)2 + (45 - 56)2 + (49 - 56)2 + (56 - 56)2 + (63 - 56)2 + (63 - 56)2 + (70 - 56)2 + (72 - 56)2 + (82 - 56)2</a:t>
            </a:r>
          </a:p>
          <a:p>
            <a:endParaRPr lang="en-GB" dirty="0"/>
          </a:p>
          <a:p>
            <a:r>
              <a:rPr lang="en-GB" dirty="0"/>
              <a:t>= (-33)2 +  (-19)2 +  (-11)2 +  (-7)2 +  (0)2 +  (7)2 +  (7)2 +  (14)2 +  (16)2 +  (26)2</a:t>
            </a:r>
          </a:p>
          <a:p>
            <a:endParaRPr lang="en-GB" dirty="0"/>
          </a:p>
          <a:p>
            <a:r>
              <a:rPr lang="en-GB" dirty="0"/>
              <a:t>= 1,089 + 361 + 121 + 49 + 0 + 49 + 49 + 196 + 256 + 676</a:t>
            </a:r>
          </a:p>
          <a:p>
            <a:r>
              <a:rPr lang="en-GB" dirty="0"/>
              <a:t>= 2,846 </a:t>
            </a:r>
          </a:p>
          <a:p>
            <a:r>
              <a:rPr lang="en-GB" dirty="0"/>
              <a:t>So the Variance = 2,846 ÷ 10 = 284.6</a:t>
            </a:r>
          </a:p>
          <a:p>
            <a:r>
              <a:rPr lang="en-GB" dirty="0"/>
              <a:t>3. The Standard Deviation is just the square root of the Variance</a:t>
            </a:r>
          </a:p>
          <a:p>
            <a:r>
              <a:rPr lang="en-GB" dirty="0"/>
              <a:t>= √(284.6)</a:t>
            </a:r>
          </a:p>
          <a:p>
            <a:r>
              <a:rPr lang="en-GB" dirty="0"/>
              <a:t>= 16.9 correct to 1 decimal place</a:t>
            </a:r>
          </a:p>
          <a:p>
            <a:endParaRPr lang="en-GB" dirty="0"/>
          </a:p>
          <a:p>
            <a:endParaRPr lang="en-IN" dirty="0"/>
          </a:p>
        </p:txBody>
      </p:sp>
    </p:spTree>
    <p:extLst>
      <p:ext uri="{BB962C8B-B14F-4D97-AF65-F5344CB8AC3E}">
        <p14:creationId xmlns:p14="http://schemas.microsoft.com/office/powerpoint/2010/main" val="31599486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695C3F8-E38E-1E87-FC94-44E0A107D908}"/>
              </a:ext>
            </a:extLst>
          </p:cNvPr>
          <p:cNvSpPr>
            <a:spLocks noGrp="1"/>
          </p:cNvSpPr>
          <p:nvPr>
            <p:ph idx="1"/>
          </p:nvPr>
        </p:nvSpPr>
        <p:spPr>
          <a:xfrm>
            <a:off x="477520" y="436880"/>
            <a:ext cx="10876280" cy="5740083"/>
          </a:xfrm>
        </p:spPr>
        <p:txBody>
          <a:bodyPr>
            <a:normAutofit/>
          </a:bodyPr>
          <a:lstStyle/>
          <a:p>
            <a:r>
              <a:rPr lang="en-GB" dirty="0"/>
              <a:t>Example :4</a:t>
            </a:r>
          </a:p>
          <a:p>
            <a:endParaRPr lang="en-GB" dirty="0"/>
          </a:p>
          <a:p>
            <a:endParaRPr lang="en-GB" dirty="0"/>
          </a:p>
          <a:p>
            <a:endParaRPr lang="en-GB" dirty="0"/>
          </a:p>
          <a:p>
            <a:r>
              <a:rPr lang="en-GB" dirty="0"/>
              <a:t>A booklet has 12 pages with the following numbers of words</a:t>
            </a:r>
            <a:r>
              <a:rPr lang="en-GB" dirty="0" smtClean="0"/>
              <a:t>:</a:t>
            </a:r>
            <a:endParaRPr lang="en-GB" dirty="0"/>
          </a:p>
          <a:p>
            <a:r>
              <a:rPr lang="en-GB" dirty="0"/>
              <a:t>271, 354, 296, 301, 333, 326, 285, 298, 327, 316, 287 and </a:t>
            </a:r>
            <a:r>
              <a:rPr lang="en-GB" dirty="0" smtClean="0"/>
              <a:t>314</a:t>
            </a:r>
            <a:endParaRPr lang="en-GB" dirty="0"/>
          </a:p>
          <a:p>
            <a:r>
              <a:rPr lang="en-GB" dirty="0"/>
              <a:t>What is the standard deviation number of words per page?</a:t>
            </a:r>
          </a:p>
          <a:p>
            <a:endParaRPr lang="en-GB" dirty="0"/>
          </a:p>
          <a:p>
            <a:endParaRPr lang="en-IN" dirty="0"/>
          </a:p>
        </p:txBody>
      </p:sp>
    </p:spTree>
    <p:extLst>
      <p:ext uri="{BB962C8B-B14F-4D97-AF65-F5344CB8AC3E}">
        <p14:creationId xmlns:p14="http://schemas.microsoft.com/office/powerpoint/2010/main" val="1176984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98B1943-903E-D262-B4C3-F1F5B6ED5C1A}"/>
              </a:ext>
            </a:extLst>
          </p:cNvPr>
          <p:cNvSpPr>
            <a:spLocks noGrp="1"/>
          </p:cNvSpPr>
          <p:nvPr>
            <p:ph idx="1"/>
          </p:nvPr>
        </p:nvSpPr>
        <p:spPr>
          <a:xfrm>
            <a:off x="579120" y="172720"/>
            <a:ext cx="10774680" cy="6685280"/>
          </a:xfrm>
        </p:spPr>
        <p:txBody>
          <a:bodyPr>
            <a:normAutofit fontScale="85000" lnSpcReduction="20000"/>
          </a:bodyPr>
          <a:lstStyle/>
          <a:p>
            <a:r>
              <a:rPr lang="en-GB" dirty="0"/>
              <a:t>1.  Firstly find the mean number of words per page:</a:t>
            </a:r>
          </a:p>
          <a:p>
            <a:r>
              <a:rPr lang="en-GB" dirty="0"/>
              <a:t>Mean = (271 + 354 + 296 + 301 + 333 + 326 + 285 + 298 + 327 + 316 + 287 + 314) ÷ 12</a:t>
            </a:r>
          </a:p>
          <a:p>
            <a:r>
              <a:rPr lang="en-GB" dirty="0"/>
              <a:t>= 3,708 ÷ 12</a:t>
            </a:r>
          </a:p>
          <a:p>
            <a:r>
              <a:rPr lang="en-GB" dirty="0"/>
              <a:t>= 309</a:t>
            </a:r>
          </a:p>
          <a:p>
            <a:r>
              <a:rPr lang="en-GB" dirty="0"/>
              <a:t>2.  Next find the variance. To calculate the Variance, take each difference, square it, and then average the result:</a:t>
            </a:r>
          </a:p>
          <a:p>
            <a:r>
              <a:rPr lang="en-GB" dirty="0"/>
              <a:t>(271 - 309)2 + (354 - 309)2 + (296 - 309)2 + (301 - 309)2 + (333 - 309)2 + (326 - 309)2 + (285 - 309)2 + (298 - 309)2 + (327 - 309)2 + (316 - 309)2 + (287 - 309)2 + (314 - 309)2</a:t>
            </a:r>
          </a:p>
          <a:p>
            <a:endParaRPr lang="en-GB" dirty="0"/>
          </a:p>
          <a:p>
            <a:r>
              <a:rPr lang="en-GB" dirty="0"/>
              <a:t>= (-38)2 +  (45)2 +  (-13)2 +  (-8)2 +  (24)2 +  (17)2 +  (-24)2 +  (-11)2 +  (18)2 +  (7)2 +  (-22)2 +  (5)2</a:t>
            </a:r>
          </a:p>
          <a:p>
            <a:r>
              <a:rPr lang="en-GB" dirty="0"/>
              <a:t>= 1,444 + 2,025 + 169 + 64 + 576 + 289 + 576 + 121 + 324 + 49 + 484 + 25</a:t>
            </a:r>
          </a:p>
          <a:p>
            <a:r>
              <a:rPr lang="en-GB" dirty="0"/>
              <a:t>= 6,146 </a:t>
            </a:r>
          </a:p>
          <a:p>
            <a:r>
              <a:rPr lang="en-GB" dirty="0"/>
              <a:t>So the Variance = 6,146 ÷ 12 = 512.166...</a:t>
            </a:r>
          </a:p>
          <a:p>
            <a:r>
              <a:rPr lang="en-GB" dirty="0"/>
              <a:t>3. The Standard Deviation is just the square root of the Variance</a:t>
            </a:r>
          </a:p>
          <a:p>
            <a:r>
              <a:rPr lang="en-GB" dirty="0"/>
              <a:t>= √(512.166...)</a:t>
            </a:r>
          </a:p>
          <a:p>
            <a:r>
              <a:rPr lang="en-GB" dirty="0"/>
              <a:t>= 22.6 correct to 1 decimal place</a:t>
            </a:r>
          </a:p>
          <a:p>
            <a:endParaRPr lang="en-GB" dirty="0"/>
          </a:p>
          <a:p>
            <a:endParaRPr lang="en-IN" dirty="0"/>
          </a:p>
        </p:txBody>
      </p:sp>
    </p:spTree>
    <p:extLst>
      <p:ext uri="{BB962C8B-B14F-4D97-AF65-F5344CB8AC3E}">
        <p14:creationId xmlns:p14="http://schemas.microsoft.com/office/powerpoint/2010/main" val="30409619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B9438-77F4-47BF-95A7-F78B6895E358}"/>
              </a:ext>
            </a:extLst>
          </p:cNvPr>
          <p:cNvSpPr>
            <a:spLocks noGrp="1"/>
          </p:cNvSpPr>
          <p:nvPr>
            <p:ph type="title"/>
          </p:nvPr>
        </p:nvSpPr>
        <p:spPr/>
        <p:txBody>
          <a:bodyPr/>
          <a:lstStyle/>
          <a:p>
            <a:r>
              <a:rPr lang="en-IN"/>
              <a:t>Normal Distribution</a:t>
            </a:r>
          </a:p>
        </p:txBody>
      </p:sp>
      <p:sp>
        <p:nvSpPr>
          <p:cNvPr id="3" name="Content Placeholder 2">
            <a:extLst>
              <a:ext uri="{FF2B5EF4-FFF2-40B4-BE49-F238E27FC236}">
                <a16:creationId xmlns="" xmlns:a16="http://schemas.microsoft.com/office/drawing/2014/main" id="{D50268EE-6E54-E16E-CC53-D3045B101BB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070992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Tree>
    <p:extLst>
      <p:ext uri="{BB962C8B-B14F-4D97-AF65-F5344CB8AC3E}">
        <p14:creationId xmlns:p14="http://schemas.microsoft.com/office/powerpoint/2010/main" val="1792716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C8ACA8A-5670-8341-E385-95D770873FCE}"/>
              </a:ext>
            </a:extLst>
          </p:cNvPr>
          <p:cNvPicPr>
            <a:picLocks noGrp="1" noChangeAspect="1"/>
          </p:cNvPicPr>
          <p:nvPr>
            <p:ph idx="1"/>
          </p:nvPr>
        </p:nvPicPr>
        <p:blipFill>
          <a:blip r:embed="rId2"/>
          <a:stretch>
            <a:fillRect/>
          </a:stretch>
        </p:blipFill>
        <p:spPr>
          <a:xfrm>
            <a:off x="804571" y="1605280"/>
            <a:ext cx="10960414" cy="4226560"/>
          </a:xfrm>
        </p:spPr>
      </p:pic>
    </p:spTree>
    <p:extLst>
      <p:ext uri="{BB962C8B-B14F-4D97-AF65-F5344CB8AC3E}">
        <p14:creationId xmlns:p14="http://schemas.microsoft.com/office/powerpoint/2010/main" val="383111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BEF394FF-5250-425E-A23B-E9C8F63A8E2C}"/>
              </a:ext>
            </a:extLst>
          </p:cNvPr>
          <p:cNvPicPr>
            <a:picLocks noGrp="1" noChangeAspect="1"/>
          </p:cNvPicPr>
          <p:nvPr>
            <p:ph idx="1"/>
          </p:nvPr>
        </p:nvPicPr>
        <p:blipFill>
          <a:blip r:embed="rId2"/>
          <a:stretch>
            <a:fillRect/>
          </a:stretch>
        </p:blipFill>
        <p:spPr>
          <a:xfrm>
            <a:off x="616541" y="863600"/>
            <a:ext cx="10722019" cy="5405120"/>
          </a:xfrm>
        </p:spPr>
      </p:pic>
    </p:spTree>
    <p:extLst>
      <p:ext uri="{BB962C8B-B14F-4D97-AF65-F5344CB8AC3E}">
        <p14:creationId xmlns:p14="http://schemas.microsoft.com/office/powerpoint/2010/main" val="138679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CE5C0C0-C85B-2D9A-8819-BC29C297C611}"/>
              </a:ext>
            </a:extLst>
          </p:cNvPr>
          <p:cNvPicPr>
            <a:picLocks noGrp="1" noChangeAspect="1"/>
          </p:cNvPicPr>
          <p:nvPr>
            <p:ph idx="1"/>
          </p:nvPr>
        </p:nvPicPr>
        <p:blipFill>
          <a:blip r:embed="rId2"/>
          <a:stretch>
            <a:fillRect/>
          </a:stretch>
        </p:blipFill>
        <p:spPr>
          <a:xfrm>
            <a:off x="983015" y="1229360"/>
            <a:ext cx="10055335" cy="4805680"/>
          </a:xfrm>
        </p:spPr>
      </p:pic>
    </p:spTree>
    <p:extLst>
      <p:ext uri="{BB962C8B-B14F-4D97-AF65-F5344CB8AC3E}">
        <p14:creationId xmlns:p14="http://schemas.microsoft.com/office/powerpoint/2010/main" val="332003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8435C82-31A2-3026-96DE-77324B013680}"/>
              </a:ext>
            </a:extLst>
          </p:cNvPr>
          <p:cNvPicPr>
            <a:picLocks noGrp="1" noChangeAspect="1"/>
          </p:cNvPicPr>
          <p:nvPr>
            <p:ph idx="1"/>
          </p:nvPr>
        </p:nvPicPr>
        <p:blipFill>
          <a:blip r:embed="rId2"/>
          <a:stretch>
            <a:fillRect/>
          </a:stretch>
        </p:blipFill>
        <p:spPr>
          <a:xfrm>
            <a:off x="976358" y="815841"/>
            <a:ext cx="10626581" cy="5226317"/>
          </a:xfrm>
        </p:spPr>
      </p:pic>
    </p:spTree>
    <p:extLst>
      <p:ext uri="{BB962C8B-B14F-4D97-AF65-F5344CB8AC3E}">
        <p14:creationId xmlns:p14="http://schemas.microsoft.com/office/powerpoint/2010/main" val="1919747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6930257-3F07-16BC-19F8-35912EAD2CD3}"/>
              </a:ext>
            </a:extLst>
          </p:cNvPr>
          <p:cNvPicPr>
            <a:picLocks noGrp="1" noChangeAspect="1"/>
          </p:cNvPicPr>
          <p:nvPr>
            <p:ph idx="1"/>
          </p:nvPr>
        </p:nvPicPr>
        <p:blipFill>
          <a:blip r:embed="rId2"/>
          <a:stretch>
            <a:fillRect/>
          </a:stretch>
        </p:blipFill>
        <p:spPr>
          <a:xfrm>
            <a:off x="1511928" y="670560"/>
            <a:ext cx="8569479" cy="5496560"/>
          </a:xfrm>
        </p:spPr>
      </p:pic>
    </p:spTree>
    <p:extLst>
      <p:ext uri="{BB962C8B-B14F-4D97-AF65-F5344CB8AC3E}">
        <p14:creationId xmlns:p14="http://schemas.microsoft.com/office/powerpoint/2010/main" val="132524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C8A4D96-DB3C-0C65-CA11-4B0750FCC53A}"/>
              </a:ext>
            </a:extLst>
          </p:cNvPr>
          <p:cNvSpPr>
            <a:spLocks noGrp="1"/>
          </p:cNvSpPr>
          <p:nvPr>
            <p:ph idx="1"/>
          </p:nvPr>
        </p:nvSpPr>
        <p:spPr>
          <a:xfrm>
            <a:off x="955040" y="741680"/>
            <a:ext cx="10398760" cy="5435283"/>
          </a:xfrm>
        </p:spPr>
        <p:txBody>
          <a:bodyPr>
            <a:normAutofit/>
          </a:bodyPr>
          <a:lstStyle/>
          <a:p>
            <a:r>
              <a:rPr lang="en-GB" dirty="0"/>
              <a:t>Median Value</a:t>
            </a:r>
          </a:p>
          <a:p>
            <a:r>
              <a:rPr lang="en-GB" dirty="0"/>
              <a:t>The Median is the "middle" of a sorted list of numbers.</a:t>
            </a:r>
          </a:p>
          <a:p>
            <a:endParaRPr lang="en-GB" dirty="0"/>
          </a:p>
          <a:p>
            <a:endParaRPr lang="en-GB" dirty="0"/>
          </a:p>
          <a:p>
            <a:endParaRPr lang="en-GB" dirty="0"/>
          </a:p>
          <a:p>
            <a:r>
              <a:rPr lang="en-GB" dirty="0"/>
              <a:t>How to Find the Median Value</a:t>
            </a:r>
          </a:p>
          <a:p>
            <a:endParaRPr lang="en-GB" dirty="0"/>
          </a:p>
          <a:p>
            <a:r>
              <a:rPr lang="en-GB" dirty="0"/>
              <a:t>To find the Median, place the numbers in value order and find the middle.</a:t>
            </a:r>
            <a:endParaRPr lang="en-IN" dirty="0"/>
          </a:p>
        </p:txBody>
      </p:sp>
    </p:spTree>
    <p:extLst>
      <p:ext uri="{BB962C8B-B14F-4D97-AF65-F5344CB8AC3E}">
        <p14:creationId xmlns:p14="http://schemas.microsoft.com/office/powerpoint/2010/main" val="2540086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33CD4F4-3113-60D7-BA97-3F4CE12C98A0}"/>
              </a:ext>
            </a:extLst>
          </p:cNvPr>
          <p:cNvPicPr>
            <a:picLocks noGrp="1" noChangeAspect="1"/>
          </p:cNvPicPr>
          <p:nvPr>
            <p:ph idx="1"/>
          </p:nvPr>
        </p:nvPicPr>
        <p:blipFill>
          <a:blip r:embed="rId2"/>
          <a:stretch>
            <a:fillRect/>
          </a:stretch>
        </p:blipFill>
        <p:spPr>
          <a:xfrm>
            <a:off x="761535" y="1625601"/>
            <a:ext cx="11173442" cy="3073600"/>
          </a:xfrm>
        </p:spPr>
      </p:pic>
    </p:spTree>
    <p:extLst>
      <p:ext uri="{BB962C8B-B14F-4D97-AF65-F5344CB8AC3E}">
        <p14:creationId xmlns:p14="http://schemas.microsoft.com/office/powerpoint/2010/main" val="137970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4518C66-5F28-1084-175D-76C3A7F47B40}"/>
              </a:ext>
            </a:extLst>
          </p:cNvPr>
          <p:cNvPicPr>
            <a:picLocks noGrp="1" noChangeAspect="1"/>
          </p:cNvPicPr>
          <p:nvPr>
            <p:ph idx="1"/>
          </p:nvPr>
        </p:nvPicPr>
        <p:blipFill>
          <a:blip r:embed="rId2"/>
          <a:stretch>
            <a:fillRect/>
          </a:stretch>
        </p:blipFill>
        <p:spPr>
          <a:xfrm>
            <a:off x="2077084" y="1351280"/>
            <a:ext cx="7249796" cy="4870568"/>
          </a:xfrm>
        </p:spPr>
      </p:pic>
    </p:spTree>
    <p:extLst>
      <p:ext uri="{BB962C8B-B14F-4D97-AF65-F5344CB8AC3E}">
        <p14:creationId xmlns:p14="http://schemas.microsoft.com/office/powerpoint/2010/main" val="3504578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6DBDE89A-3C38-2234-1EF5-E2EB8D6987C3}"/>
              </a:ext>
            </a:extLst>
          </p:cNvPr>
          <p:cNvPicPr>
            <a:picLocks noGrp="1" noChangeAspect="1"/>
          </p:cNvPicPr>
          <p:nvPr>
            <p:ph idx="1"/>
          </p:nvPr>
        </p:nvPicPr>
        <p:blipFill>
          <a:blip r:embed="rId2"/>
          <a:stretch>
            <a:fillRect/>
          </a:stretch>
        </p:blipFill>
        <p:spPr>
          <a:xfrm>
            <a:off x="1132814" y="142240"/>
            <a:ext cx="9220226" cy="6421120"/>
          </a:xfrm>
        </p:spPr>
      </p:pic>
    </p:spTree>
    <p:extLst>
      <p:ext uri="{BB962C8B-B14F-4D97-AF65-F5344CB8AC3E}">
        <p14:creationId xmlns:p14="http://schemas.microsoft.com/office/powerpoint/2010/main" val="121503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173A26-7019-CA7C-E49F-8DE572D2035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CB9E9F7E-22A6-7D85-3A1B-AB19A5DB09FC}"/>
              </a:ext>
            </a:extLst>
          </p:cNvPr>
          <p:cNvSpPr>
            <a:spLocks noGrp="1"/>
          </p:cNvSpPr>
          <p:nvPr>
            <p:ph idx="1"/>
          </p:nvPr>
        </p:nvSpPr>
        <p:spPr/>
        <p:txBody>
          <a:bodyPr/>
          <a:lstStyle/>
          <a:p>
            <a:r>
              <a:rPr lang="en-GB" dirty="0"/>
              <a:t>Two Numbers in the Middle</a:t>
            </a:r>
          </a:p>
          <a:p>
            <a:r>
              <a:rPr lang="en-GB" dirty="0"/>
              <a:t>BUT, with an even amount of numbers things are slightly different.</a:t>
            </a:r>
          </a:p>
          <a:p>
            <a:endParaRPr lang="en-GB" dirty="0"/>
          </a:p>
          <a:p>
            <a:endParaRPr lang="en-GB" dirty="0"/>
          </a:p>
          <a:p>
            <a:endParaRPr lang="en-GB" dirty="0"/>
          </a:p>
          <a:p>
            <a:r>
              <a:rPr lang="en-GB" dirty="0"/>
              <a:t>In that case we find the middle pair of numbers, and then find the value that is halfway between them. This is easily done by adding them together and dividing by two.</a:t>
            </a:r>
          </a:p>
          <a:p>
            <a:endParaRPr lang="en-GB" dirty="0"/>
          </a:p>
          <a:p>
            <a:endParaRPr lang="en-IN" dirty="0"/>
          </a:p>
        </p:txBody>
      </p:sp>
    </p:spTree>
    <p:extLst>
      <p:ext uri="{BB962C8B-B14F-4D97-AF65-F5344CB8AC3E}">
        <p14:creationId xmlns:p14="http://schemas.microsoft.com/office/powerpoint/2010/main" val="784836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B8DE95C-A194-A697-D839-D0B381B8C3DD}"/>
              </a:ext>
            </a:extLst>
          </p:cNvPr>
          <p:cNvPicPr>
            <a:picLocks noGrp="1" noChangeAspect="1"/>
          </p:cNvPicPr>
          <p:nvPr>
            <p:ph idx="1"/>
          </p:nvPr>
        </p:nvPicPr>
        <p:blipFill>
          <a:blip r:embed="rId2"/>
          <a:stretch>
            <a:fillRect/>
          </a:stretch>
        </p:blipFill>
        <p:spPr>
          <a:xfrm>
            <a:off x="1643962" y="254000"/>
            <a:ext cx="8851317" cy="6319520"/>
          </a:xfrm>
        </p:spPr>
      </p:pic>
    </p:spTree>
    <p:extLst>
      <p:ext uri="{BB962C8B-B14F-4D97-AF65-F5344CB8AC3E}">
        <p14:creationId xmlns:p14="http://schemas.microsoft.com/office/powerpoint/2010/main" val="737596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40A593A-7864-4B50-64D4-1D2A0C17AD18}"/>
              </a:ext>
            </a:extLst>
          </p:cNvPr>
          <p:cNvSpPr>
            <a:spLocks noGrp="1"/>
          </p:cNvSpPr>
          <p:nvPr>
            <p:ph idx="1"/>
          </p:nvPr>
        </p:nvSpPr>
        <p:spPr>
          <a:xfrm>
            <a:off x="579120" y="599440"/>
            <a:ext cx="10774680" cy="5577523"/>
          </a:xfrm>
        </p:spPr>
        <p:txBody>
          <a:bodyPr/>
          <a:lstStyle/>
          <a:p>
            <a:r>
              <a:rPr lang="en-GB" dirty="0"/>
              <a:t>Where is the Middle?</a:t>
            </a:r>
          </a:p>
          <a:p>
            <a:r>
              <a:rPr lang="en-GB" dirty="0"/>
              <a:t>A quick way to find the middle: count how many numbers, add 1 then divide by 2</a:t>
            </a:r>
          </a:p>
          <a:p>
            <a:endParaRPr lang="en-GB" dirty="0"/>
          </a:p>
          <a:p>
            <a:r>
              <a:rPr lang="en-GB" dirty="0"/>
              <a:t>Example: There are 45 numbers</a:t>
            </a:r>
            <a:endParaRPr lang="en-IN" dirty="0"/>
          </a:p>
        </p:txBody>
      </p:sp>
    </p:spTree>
    <p:extLst>
      <p:ext uri="{BB962C8B-B14F-4D97-AF65-F5344CB8AC3E}">
        <p14:creationId xmlns:p14="http://schemas.microsoft.com/office/powerpoint/2010/main" val="1903853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C9066AD-1069-16BE-0219-4D01B8437A68}"/>
              </a:ext>
            </a:extLst>
          </p:cNvPr>
          <p:cNvPicPr>
            <a:picLocks noGrp="1" noChangeAspect="1"/>
          </p:cNvPicPr>
          <p:nvPr>
            <p:ph idx="1"/>
          </p:nvPr>
        </p:nvPicPr>
        <p:blipFill>
          <a:blip r:embed="rId2"/>
          <a:stretch>
            <a:fillRect/>
          </a:stretch>
        </p:blipFill>
        <p:spPr>
          <a:xfrm>
            <a:off x="1341120" y="535438"/>
            <a:ext cx="9052559" cy="1458737"/>
          </a:xfrm>
        </p:spPr>
      </p:pic>
      <p:sp>
        <p:nvSpPr>
          <p:cNvPr id="7" name="TextBox 6">
            <a:extLst>
              <a:ext uri="{FF2B5EF4-FFF2-40B4-BE49-F238E27FC236}">
                <a16:creationId xmlns="" xmlns:a16="http://schemas.microsoft.com/office/drawing/2014/main" id="{F484865B-C509-F42C-7836-0FAED7D19E2E}"/>
              </a:ext>
            </a:extLst>
          </p:cNvPr>
          <p:cNvSpPr txBox="1"/>
          <p:nvPr/>
        </p:nvSpPr>
        <p:spPr>
          <a:xfrm>
            <a:off x="304800" y="2951871"/>
            <a:ext cx="11419840" cy="3539430"/>
          </a:xfrm>
          <a:prstGeom prst="rect">
            <a:avLst/>
          </a:prstGeom>
          <a:noFill/>
        </p:spPr>
        <p:txBody>
          <a:bodyPr wrap="square">
            <a:spAutoFit/>
          </a:bodyPr>
          <a:lstStyle/>
          <a:p>
            <a:r>
              <a:rPr lang="en-GB" sz="2800" dirty="0"/>
              <a:t>Example: There are 66 numbers</a:t>
            </a:r>
          </a:p>
          <a:p>
            <a:r>
              <a:rPr lang="en-GB" sz="2800" dirty="0"/>
              <a:t>66 plus 1 is 67, then divide by 2 and we get 33.5</a:t>
            </a:r>
          </a:p>
          <a:p>
            <a:endParaRPr lang="en-GB" sz="2800" dirty="0"/>
          </a:p>
          <a:p>
            <a:r>
              <a:rPr lang="en-GB" sz="2800" dirty="0"/>
              <a:t>33 and a half? That means that the 33rd and 34th numbers in the sorted list are the two middle numbers.</a:t>
            </a:r>
          </a:p>
          <a:p>
            <a:endParaRPr lang="en-GB" sz="2800" dirty="0"/>
          </a:p>
          <a:p>
            <a:r>
              <a:rPr lang="en-GB" sz="2800" dirty="0"/>
              <a:t>So to find the median: add the 33rd and 34th numbers together and divide by 2</a:t>
            </a:r>
            <a:r>
              <a:rPr lang="en-GB" dirty="0"/>
              <a:t>.</a:t>
            </a:r>
            <a:endParaRPr lang="en-IN" dirty="0"/>
          </a:p>
        </p:txBody>
      </p:sp>
    </p:spTree>
    <p:extLst>
      <p:ext uri="{BB962C8B-B14F-4D97-AF65-F5344CB8AC3E}">
        <p14:creationId xmlns:p14="http://schemas.microsoft.com/office/powerpoint/2010/main" val="974841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136854-7CB8-9088-A490-F10F3B412542}"/>
              </a:ext>
            </a:extLst>
          </p:cNvPr>
          <p:cNvSpPr>
            <a:spLocks noGrp="1"/>
          </p:cNvSpPr>
          <p:nvPr>
            <p:ph idx="1"/>
          </p:nvPr>
        </p:nvSpPr>
        <p:spPr>
          <a:xfrm>
            <a:off x="436880" y="619760"/>
            <a:ext cx="10916920" cy="5852160"/>
          </a:xfrm>
        </p:spPr>
        <p:txBody>
          <a:bodyPr>
            <a:normAutofit fontScale="92500" lnSpcReduction="10000"/>
          </a:bodyPr>
          <a:lstStyle/>
          <a:p>
            <a:r>
              <a:rPr lang="en-GB" dirty="0"/>
              <a:t>Question</a:t>
            </a:r>
          </a:p>
          <a:p>
            <a:endParaRPr lang="en-GB" dirty="0"/>
          </a:p>
          <a:p>
            <a:r>
              <a:rPr lang="en-GB" dirty="0"/>
              <a:t>What is the median of the numbers 4, 2, 11, 6, 2, 9 ?</a:t>
            </a:r>
          </a:p>
          <a:p>
            <a:endParaRPr lang="en-GB" dirty="0"/>
          </a:p>
          <a:p>
            <a:r>
              <a:rPr lang="en-GB" dirty="0"/>
              <a:t>Answer</a:t>
            </a:r>
          </a:p>
          <a:p>
            <a:endParaRPr lang="en-GB" dirty="0"/>
          </a:p>
          <a:p>
            <a:r>
              <a:rPr lang="en-GB" dirty="0"/>
              <a:t>Put the numbers in order first: 2, 2, 4, 6, 9, 11</a:t>
            </a:r>
          </a:p>
          <a:p>
            <a:endParaRPr lang="en-GB" dirty="0"/>
          </a:p>
          <a:p>
            <a:r>
              <a:rPr lang="en-GB" dirty="0"/>
              <a:t>There are two numbers in the middle: 4 and 6.</a:t>
            </a:r>
          </a:p>
          <a:p>
            <a:endParaRPr lang="en-GB" dirty="0"/>
          </a:p>
          <a:p>
            <a:r>
              <a:rPr lang="en-GB" dirty="0"/>
              <a:t>The average of 4 and 6 is (4+6)/2 = 10/2 = 5</a:t>
            </a:r>
          </a:p>
          <a:p>
            <a:endParaRPr lang="en-GB" dirty="0"/>
          </a:p>
          <a:p>
            <a:r>
              <a:rPr lang="en-GB" dirty="0"/>
              <a:t>So the median is 5</a:t>
            </a:r>
            <a:endParaRPr lang="en-IN" dirty="0"/>
          </a:p>
        </p:txBody>
      </p:sp>
    </p:spTree>
    <p:extLst>
      <p:ext uri="{BB962C8B-B14F-4D97-AF65-F5344CB8AC3E}">
        <p14:creationId xmlns:p14="http://schemas.microsoft.com/office/powerpoint/2010/main" val="2930494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5E4BAC9-75A8-9CCC-0694-E40AD11669CD}"/>
              </a:ext>
            </a:extLst>
          </p:cNvPr>
          <p:cNvSpPr>
            <a:spLocks noGrp="1"/>
          </p:cNvSpPr>
          <p:nvPr>
            <p:ph idx="1"/>
          </p:nvPr>
        </p:nvSpPr>
        <p:spPr>
          <a:xfrm>
            <a:off x="772160" y="193040"/>
            <a:ext cx="10581640" cy="5983923"/>
          </a:xfrm>
        </p:spPr>
        <p:txBody>
          <a:bodyPr/>
          <a:lstStyle/>
          <a:p>
            <a:r>
              <a:rPr lang="en-GB" dirty="0"/>
              <a:t>The Mode</a:t>
            </a:r>
          </a:p>
          <a:p>
            <a:endParaRPr lang="en-GB" dirty="0"/>
          </a:p>
          <a:p>
            <a:r>
              <a:rPr lang="en-GB" dirty="0"/>
              <a:t>“The mode is simply the number which appears most often.”</a:t>
            </a:r>
            <a:endParaRPr lang="en-IN" dirty="0"/>
          </a:p>
        </p:txBody>
      </p:sp>
      <p:pic>
        <p:nvPicPr>
          <p:cNvPr id="5" name="Picture 4">
            <a:extLst>
              <a:ext uri="{FF2B5EF4-FFF2-40B4-BE49-F238E27FC236}">
                <a16:creationId xmlns="" xmlns:a16="http://schemas.microsoft.com/office/drawing/2014/main" id="{91C4177D-4DA0-374D-90D0-2CADC3C147FC}"/>
              </a:ext>
            </a:extLst>
          </p:cNvPr>
          <p:cNvPicPr>
            <a:picLocks noChangeAspect="1"/>
          </p:cNvPicPr>
          <p:nvPr/>
        </p:nvPicPr>
        <p:blipFill>
          <a:blip r:embed="rId2"/>
          <a:stretch>
            <a:fillRect/>
          </a:stretch>
        </p:blipFill>
        <p:spPr>
          <a:xfrm>
            <a:off x="1175213" y="2805394"/>
            <a:ext cx="9841574" cy="2416846"/>
          </a:xfrm>
          <a:prstGeom prst="rect">
            <a:avLst/>
          </a:prstGeom>
        </p:spPr>
      </p:pic>
    </p:spTree>
    <p:extLst>
      <p:ext uri="{BB962C8B-B14F-4D97-AF65-F5344CB8AC3E}">
        <p14:creationId xmlns:p14="http://schemas.microsoft.com/office/powerpoint/2010/main" val="3408595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DD2BE9C-2BDE-5DCD-6F21-64DF35FEDB2B}"/>
              </a:ext>
            </a:extLst>
          </p:cNvPr>
          <p:cNvSpPr>
            <a:spLocks noGrp="1"/>
          </p:cNvSpPr>
          <p:nvPr>
            <p:ph idx="1"/>
          </p:nvPr>
        </p:nvSpPr>
        <p:spPr>
          <a:xfrm>
            <a:off x="944880" y="548640"/>
            <a:ext cx="10408920" cy="5628323"/>
          </a:xfrm>
        </p:spPr>
        <p:txBody>
          <a:bodyPr/>
          <a:lstStyle/>
          <a:p>
            <a:r>
              <a:rPr lang="en-GB" dirty="0"/>
              <a:t>Finding the Mode</a:t>
            </a:r>
          </a:p>
          <a:p>
            <a:r>
              <a:rPr lang="en-GB" dirty="0"/>
              <a:t>To find the mode, or modal value, it is best to put the numbers in order. Then count how many of each number. A number that appears most often is the mode.</a:t>
            </a:r>
          </a:p>
          <a:p>
            <a:endParaRPr lang="en-GB" dirty="0"/>
          </a:p>
          <a:p>
            <a:endParaRPr lang="en-IN" dirty="0"/>
          </a:p>
        </p:txBody>
      </p:sp>
    </p:spTree>
    <p:extLst>
      <p:ext uri="{BB962C8B-B14F-4D97-AF65-F5344CB8AC3E}">
        <p14:creationId xmlns:p14="http://schemas.microsoft.com/office/powerpoint/2010/main" val="9663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5572E79-ECF5-63E4-ECD6-5889F06DD24E}"/>
              </a:ext>
            </a:extLst>
          </p:cNvPr>
          <p:cNvPicPr>
            <a:picLocks noGrp="1" noChangeAspect="1"/>
          </p:cNvPicPr>
          <p:nvPr>
            <p:ph idx="1"/>
          </p:nvPr>
        </p:nvPicPr>
        <p:blipFill>
          <a:blip r:embed="rId2"/>
          <a:stretch>
            <a:fillRect/>
          </a:stretch>
        </p:blipFill>
        <p:spPr>
          <a:xfrm>
            <a:off x="733475" y="350520"/>
            <a:ext cx="10564785" cy="6156960"/>
          </a:xfrm>
        </p:spPr>
      </p:pic>
    </p:spTree>
    <p:extLst>
      <p:ext uri="{BB962C8B-B14F-4D97-AF65-F5344CB8AC3E}">
        <p14:creationId xmlns:p14="http://schemas.microsoft.com/office/powerpoint/2010/main" val="1512678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556F22D-DBE1-3EF6-1F1C-002CB0E6869E}"/>
              </a:ext>
            </a:extLst>
          </p:cNvPr>
          <p:cNvSpPr>
            <a:spLocks noGrp="1"/>
          </p:cNvSpPr>
          <p:nvPr>
            <p:ph idx="1"/>
          </p:nvPr>
        </p:nvSpPr>
        <p:spPr>
          <a:xfrm>
            <a:off x="690880" y="579120"/>
            <a:ext cx="10662920" cy="5597843"/>
          </a:xfrm>
        </p:spPr>
        <p:txBody>
          <a:bodyPr/>
          <a:lstStyle/>
          <a:p>
            <a:r>
              <a:rPr lang="en-GB" dirty="0"/>
              <a:t>More Than One Mode</a:t>
            </a:r>
          </a:p>
          <a:p>
            <a:r>
              <a:rPr lang="en-GB" dirty="0"/>
              <a:t>We can have more than one mode.</a:t>
            </a:r>
          </a:p>
          <a:p>
            <a:r>
              <a:rPr lang="en-GB" dirty="0"/>
              <a:t>Example: {1, 3, 3, 3, 4, 4, 6, 6, 6, 9}</a:t>
            </a:r>
            <a:endParaRPr lang="en-IN" dirty="0"/>
          </a:p>
        </p:txBody>
      </p:sp>
      <p:pic>
        <p:nvPicPr>
          <p:cNvPr id="5" name="Picture 4">
            <a:extLst>
              <a:ext uri="{FF2B5EF4-FFF2-40B4-BE49-F238E27FC236}">
                <a16:creationId xmlns="" xmlns:a16="http://schemas.microsoft.com/office/drawing/2014/main" id="{0B5263AA-B0EE-F5C1-41FB-5CF3BD769FED}"/>
              </a:ext>
            </a:extLst>
          </p:cNvPr>
          <p:cNvPicPr>
            <a:picLocks noChangeAspect="1"/>
          </p:cNvPicPr>
          <p:nvPr/>
        </p:nvPicPr>
        <p:blipFill>
          <a:blip r:embed="rId2"/>
          <a:stretch>
            <a:fillRect/>
          </a:stretch>
        </p:blipFill>
        <p:spPr>
          <a:xfrm>
            <a:off x="1310640" y="2595880"/>
            <a:ext cx="8900160" cy="2489149"/>
          </a:xfrm>
          <a:prstGeom prst="rect">
            <a:avLst/>
          </a:prstGeom>
        </p:spPr>
      </p:pic>
      <p:sp>
        <p:nvSpPr>
          <p:cNvPr id="7" name="TextBox 6">
            <a:extLst>
              <a:ext uri="{FF2B5EF4-FFF2-40B4-BE49-F238E27FC236}">
                <a16:creationId xmlns="" xmlns:a16="http://schemas.microsoft.com/office/drawing/2014/main" id="{EF1B011D-6284-5F1F-6AEA-A8E808B12812}"/>
              </a:ext>
            </a:extLst>
          </p:cNvPr>
          <p:cNvSpPr txBox="1"/>
          <p:nvPr/>
        </p:nvSpPr>
        <p:spPr>
          <a:xfrm>
            <a:off x="1930400" y="5298389"/>
            <a:ext cx="7782560" cy="1200329"/>
          </a:xfrm>
          <a:prstGeom prst="rect">
            <a:avLst/>
          </a:prstGeom>
          <a:noFill/>
        </p:spPr>
        <p:txBody>
          <a:bodyPr wrap="square">
            <a:spAutoFit/>
          </a:bodyPr>
          <a:lstStyle/>
          <a:p>
            <a:r>
              <a:rPr lang="en-GB" dirty="0"/>
              <a:t>Having two modes is called "bimodal".</a:t>
            </a:r>
          </a:p>
          <a:p>
            <a:endParaRPr lang="en-GB" dirty="0"/>
          </a:p>
          <a:p>
            <a:r>
              <a:rPr lang="en-GB" dirty="0"/>
              <a:t>Having more than two modes is called "multimodal".</a:t>
            </a:r>
          </a:p>
          <a:p>
            <a:endParaRPr lang="en-GB" dirty="0"/>
          </a:p>
        </p:txBody>
      </p:sp>
    </p:spTree>
    <p:extLst>
      <p:ext uri="{BB962C8B-B14F-4D97-AF65-F5344CB8AC3E}">
        <p14:creationId xmlns:p14="http://schemas.microsoft.com/office/powerpoint/2010/main" val="2859792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08E556-0335-DFAF-2936-FEFC9A748BD0}"/>
              </a:ext>
            </a:extLst>
          </p:cNvPr>
          <p:cNvSpPr>
            <a:spLocks noGrp="1"/>
          </p:cNvSpPr>
          <p:nvPr>
            <p:ph idx="1"/>
          </p:nvPr>
        </p:nvSpPr>
        <p:spPr>
          <a:xfrm>
            <a:off x="335280" y="264160"/>
            <a:ext cx="11018520" cy="6410960"/>
          </a:xfrm>
        </p:spPr>
        <p:txBody>
          <a:bodyPr>
            <a:normAutofit lnSpcReduction="10000"/>
          </a:bodyPr>
          <a:lstStyle/>
          <a:p>
            <a:r>
              <a:rPr lang="en-GB" dirty="0"/>
              <a:t>More Examples</a:t>
            </a:r>
          </a:p>
          <a:p>
            <a:endParaRPr lang="en-GB" dirty="0"/>
          </a:p>
          <a:p>
            <a:r>
              <a:rPr lang="en-GB" dirty="0"/>
              <a:t>Qualitative:</a:t>
            </a:r>
          </a:p>
          <a:p>
            <a:endParaRPr lang="en-GB" dirty="0"/>
          </a:p>
          <a:p>
            <a:r>
              <a:rPr lang="en-GB" dirty="0"/>
              <a:t>Ordinal(</a:t>
            </a:r>
            <a:r>
              <a:rPr lang="en-GB" dirty="0" err="1"/>
              <a:t>grade,rank</a:t>
            </a:r>
            <a:r>
              <a:rPr lang="en-GB" dirty="0"/>
              <a:t>)</a:t>
            </a:r>
          </a:p>
          <a:p>
            <a:endParaRPr lang="en-GB" dirty="0"/>
          </a:p>
          <a:p>
            <a:r>
              <a:rPr lang="en-GB" dirty="0"/>
              <a:t>nominal(</a:t>
            </a:r>
            <a:r>
              <a:rPr lang="en-GB" dirty="0" err="1"/>
              <a:t>gender,name</a:t>
            </a:r>
            <a:r>
              <a:rPr lang="en-GB" dirty="0"/>
              <a:t> of person)</a:t>
            </a:r>
          </a:p>
          <a:p>
            <a:endParaRPr lang="en-GB" dirty="0"/>
          </a:p>
          <a:p>
            <a:r>
              <a:rPr lang="en-GB" dirty="0"/>
              <a:t>Your friends' </a:t>
            </a:r>
            <a:r>
              <a:rPr lang="en-GB" dirty="0" err="1"/>
              <a:t>favorite</a:t>
            </a:r>
            <a:r>
              <a:rPr lang="en-GB" dirty="0"/>
              <a:t> holiday destination</a:t>
            </a:r>
          </a:p>
          <a:p>
            <a:endParaRPr lang="en-GB" dirty="0"/>
          </a:p>
          <a:p>
            <a:r>
              <a:rPr lang="en-GB" dirty="0"/>
              <a:t>The most common given names in your town</a:t>
            </a:r>
          </a:p>
          <a:p>
            <a:endParaRPr lang="en-GB" dirty="0"/>
          </a:p>
          <a:p>
            <a:r>
              <a:rPr lang="en-GB" dirty="0"/>
              <a:t>How people describe the smell of a new perfume</a:t>
            </a:r>
            <a:endParaRPr lang="en-IN" dirty="0"/>
          </a:p>
        </p:txBody>
      </p:sp>
    </p:spTree>
    <p:extLst>
      <p:ext uri="{BB962C8B-B14F-4D97-AF65-F5344CB8AC3E}">
        <p14:creationId xmlns:p14="http://schemas.microsoft.com/office/powerpoint/2010/main" val="1899788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7401492-5357-ED86-301C-D8055AEED440}"/>
              </a:ext>
            </a:extLst>
          </p:cNvPr>
          <p:cNvSpPr>
            <a:spLocks noGrp="1"/>
          </p:cNvSpPr>
          <p:nvPr>
            <p:ph idx="1"/>
          </p:nvPr>
        </p:nvSpPr>
        <p:spPr>
          <a:xfrm>
            <a:off x="508000" y="162560"/>
            <a:ext cx="10845800" cy="6014403"/>
          </a:xfrm>
        </p:spPr>
        <p:txBody>
          <a:bodyPr>
            <a:noAutofit/>
          </a:bodyPr>
          <a:lstStyle/>
          <a:p>
            <a:r>
              <a:rPr lang="en-GB" dirty="0"/>
              <a:t>Measures of Spread</a:t>
            </a:r>
          </a:p>
          <a:p>
            <a:r>
              <a:rPr lang="en-GB" dirty="0"/>
              <a:t>sometimes also called a measure of dispersion(how data is distributed)</a:t>
            </a:r>
          </a:p>
          <a:p>
            <a:endParaRPr lang="en-GB" dirty="0"/>
          </a:p>
          <a:p>
            <a:r>
              <a:rPr lang="en-GB" dirty="0"/>
              <a:t>It  is used to describe the variability in a sample or population. </a:t>
            </a:r>
          </a:p>
          <a:p>
            <a:endParaRPr lang="en-GB" dirty="0"/>
          </a:p>
          <a:p>
            <a:r>
              <a:rPr lang="en-GB" dirty="0"/>
              <a:t>It is usually used in conjunction with a measure of central tendency, </a:t>
            </a:r>
          </a:p>
          <a:p>
            <a:endParaRPr lang="en-GB" dirty="0"/>
          </a:p>
          <a:p>
            <a:r>
              <a:rPr lang="en-GB" dirty="0"/>
              <a:t>such as the mean or median,</a:t>
            </a:r>
          </a:p>
          <a:p>
            <a:endParaRPr lang="en-GB" dirty="0"/>
          </a:p>
          <a:p>
            <a:r>
              <a:rPr lang="en-GB" dirty="0"/>
              <a:t>To provide an overall description of a set of data.</a:t>
            </a:r>
          </a:p>
          <a:p>
            <a:endParaRPr lang="en-GB" dirty="0"/>
          </a:p>
          <a:p>
            <a:endParaRPr lang="en-GB" dirty="0"/>
          </a:p>
          <a:p>
            <a:endParaRPr lang="en-GB" dirty="0"/>
          </a:p>
          <a:p>
            <a:r>
              <a:rPr lang="en-GB" dirty="0"/>
              <a:t>(used in quantitative data) </a:t>
            </a:r>
            <a:endParaRPr lang="en-IN" dirty="0"/>
          </a:p>
        </p:txBody>
      </p:sp>
    </p:spTree>
    <p:extLst>
      <p:ext uri="{BB962C8B-B14F-4D97-AF65-F5344CB8AC3E}">
        <p14:creationId xmlns:p14="http://schemas.microsoft.com/office/powerpoint/2010/main" val="3321583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AFD511D-398A-0D55-7FA5-CF5CA63AAAD3}"/>
              </a:ext>
            </a:extLst>
          </p:cNvPr>
          <p:cNvSpPr>
            <a:spLocks noGrp="1"/>
          </p:cNvSpPr>
          <p:nvPr>
            <p:ph idx="1"/>
          </p:nvPr>
        </p:nvSpPr>
        <p:spPr>
          <a:xfrm>
            <a:off x="690880" y="629920"/>
            <a:ext cx="10662920" cy="5547043"/>
          </a:xfrm>
        </p:spPr>
        <p:txBody>
          <a:bodyPr>
            <a:normAutofit fontScale="92500" lnSpcReduction="20000"/>
          </a:bodyPr>
          <a:lstStyle/>
          <a:p>
            <a:r>
              <a:rPr lang="en-GB" dirty="0"/>
              <a:t>Type of </a:t>
            </a:r>
            <a:r>
              <a:rPr lang="en-GB" dirty="0" err="1"/>
              <a:t>MEasure</a:t>
            </a:r>
            <a:r>
              <a:rPr lang="en-GB" dirty="0"/>
              <a:t> of Spread</a:t>
            </a:r>
          </a:p>
          <a:p>
            <a:endParaRPr lang="en-GB" dirty="0"/>
          </a:p>
          <a:p>
            <a:r>
              <a:rPr lang="en-GB" dirty="0"/>
              <a:t>Range</a:t>
            </a:r>
          </a:p>
          <a:p>
            <a:endParaRPr lang="en-GB" dirty="0"/>
          </a:p>
          <a:p>
            <a:r>
              <a:rPr lang="en-GB" dirty="0"/>
              <a:t>Quartiles Range</a:t>
            </a:r>
          </a:p>
          <a:p>
            <a:endParaRPr lang="en-GB" dirty="0"/>
          </a:p>
          <a:p>
            <a:r>
              <a:rPr lang="en-GB" dirty="0"/>
              <a:t>Interquartile Range</a:t>
            </a:r>
          </a:p>
          <a:p>
            <a:endParaRPr lang="en-GB" dirty="0"/>
          </a:p>
          <a:p>
            <a:r>
              <a:rPr lang="en-GB" dirty="0"/>
              <a:t>Percentile </a:t>
            </a:r>
          </a:p>
          <a:p>
            <a:endParaRPr lang="en-GB" dirty="0"/>
          </a:p>
          <a:p>
            <a:r>
              <a:rPr lang="en-GB" dirty="0"/>
              <a:t>Mean Deviation</a:t>
            </a:r>
          </a:p>
          <a:p>
            <a:endParaRPr lang="en-GB" dirty="0"/>
          </a:p>
          <a:p>
            <a:r>
              <a:rPr lang="en-GB" dirty="0"/>
              <a:t>Standard deviation and Variance</a:t>
            </a:r>
            <a:endParaRPr lang="en-IN" dirty="0"/>
          </a:p>
        </p:txBody>
      </p:sp>
    </p:spTree>
    <p:extLst>
      <p:ext uri="{BB962C8B-B14F-4D97-AF65-F5344CB8AC3E}">
        <p14:creationId xmlns:p14="http://schemas.microsoft.com/office/powerpoint/2010/main" val="3534114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680E9C-7104-AAF4-6E25-C4FB458D492F}"/>
              </a:ext>
            </a:extLst>
          </p:cNvPr>
          <p:cNvSpPr>
            <a:spLocks noGrp="1"/>
          </p:cNvSpPr>
          <p:nvPr>
            <p:ph idx="1"/>
          </p:nvPr>
        </p:nvSpPr>
        <p:spPr>
          <a:xfrm>
            <a:off x="690880" y="213360"/>
            <a:ext cx="10662920" cy="5963603"/>
          </a:xfrm>
        </p:spPr>
        <p:txBody>
          <a:bodyPr/>
          <a:lstStyle/>
          <a:p>
            <a:r>
              <a:rPr lang="en-GB" dirty="0"/>
              <a:t>The Range (Statistics)</a:t>
            </a:r>
          </a:p>
          <a:p>
            <a:endParaRPr lang="en-GB" dirty="0"/>
          </a:p>
          <a:p>
            <a:r>
              <a:rPr lang="en-GB" dirty="0"/>
              <a:t>The Range is the difference between the lowest and highest values.</a:t>
            </a:r>
            <a:endParaRPr lang="en-IN" dirty="0"/>
          </a:p>
        </p:txBody>
      </p:sp>
      <p:pic>
        <p:nvPicPr>
          <p:cNvPr id="5" name="Picture 4">
            <a:extLst>
              <a:ext uri="{FF2B5EF4-FFF2-40B4-BE49-F238E27FC236}">
                <a16:creationId xmlns="" xmlns:a16="http://schemas.microsoft.com/office/drawing/2014/main" id="{40BFF98A-412E-77F0-3A2E-097623C5142E}"/>
              </a:ext>
            </a:extLst>
          </p:cNvPr>
          <p:cNvPicPr>
            <a:picLocks noChangeAspect="1"/>
          </p:cNvPicPr>
          <p:nvPr/>
        </p:nvPicPr>
        <p:blipFill>
          <a:blip r:embed="rId2"/>
          <a:stretch>
            <a:fillRect/>
          </a:stretch>
        </p:blipFill>
        <p:spPr>
          <a:xfrm>
            <a:off x="690880" y="2815398"/>
            <a:ext cx="9832339" cy="2979837"/>
          </a:xfrm>
          <a:prstGeom prst="rect">
            <a:avLst/>
          </a:prstGeom>
        </p:spPr>
      </p:pic>
    </p:spTree>
    <p:extLst>
      <p:ext uri="{BB962C8B-B14F-4D97-AF65-F5344CB8AC3E}">
        <p14:creationId xmlns:p14="http://schemas.microsoft.com/office/powerpoint/2010/main" val="1701946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E998356-7B7D-741E-FB8F-03B7161B0938}"/>
              </a:ext>
            </a:extLst>
          </p:cNvPr>
          <p:cNvSpPr>
            <a:spLocks noGrp="1"/>
          </p:cNvSpPr>
          <p:nvPr>
            <p:ph idx="1"/>
          </p:nvPr>
        </p:nvSpPr>
        <p:spPr>
          <a:xfrm>
            <a:off x="640080" y="508000"/>
            <a:ext cx="10713720" cy="5668963"/>
          </a:xfrm>
        </p:spPr>
        <p:txBody>
          <a:bodyPr/>
          <a:lstStyle/>
          <a:p>
            <a:r>
              <a:rPr lang="en-GB" dirty="0"/>
              <a:t>The Range Can Be Misleading</a:t>
            </a:r>
          </a:p>
          <a:p>
            <a:r>
              <a:rPr lang="en-GB" dirty="0"/>
              <a:t>The range can sometimes be misleading when there are extremely high or low values.</a:t>
            </a:r>
            <a:endParaRPr lang="en-IN" dirty="0"/>
          </a:p>
        </p:txBody>
      </p:sp>
      <p:pic>
        <p:nvPicPr>
          <p:cNvPr id="5" name="Picture 4">
            <a:extLst>
              <a:ext uri="{FF2B5EF4-FFF2-40B4-BE49-F238E27FC236}">
                <a16:creationId xmlns="" xmlns:a16="http://schemas.microsoft.com/office/drawing/2014/main" id="{FBDE2256-2A33-D93E-E3F7-23BFC92F4EE5}"/>
              </a:ext>
            </a:extLst>
          </p:cNvPr>
          <p:cNvPicPr>
            <a:picLocks noChangeAspect="1"/>
          </p:cNvPicPr>
          <p:nvPr/>
        </p:nvPicPr>
        <p:blipFill>
          <a:blip r:embed="rId2"/>
          <a:stretch>
            <a:fillRect/>
          </a:stretch>
        </p:blipFill>
        <p:spPr>
          <a:xfrm>
            <a:off x="1178560" y="2506302"/>
            <a:ext cx="9636265" cy="3549058"/>
          </a:xfrm>
          <a:prstGeom prst="rect">
            <a:avLst/>
          </a:prstGeom>
        </p:spPr>
      </p:pic>
    </p:spTree>
    <p:extLst>
      <p:ext uri="{BB962C8B-B14F-4D97-AF65-F5344CB8AC3E}">
        <p14:creationId xmlns:p14="http://schemas.microsoft.com/office/powerpoint/2010/main" val="4292766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2D4CA1-B495-4423-AAFF-C43779FBEA38}"/>
              </a:ext>
            </a:extLst>
          </p:cNvPr>
          <p:cNvSpPr>
            <a:spLocks noGrp="1"/>
          </p:cNvSpPr>
          <p:nvPr>
            <p:ph idx="1"/>
          </p:nvPr>
        </p:nvSpPr>
        <p:spPr>
          <a:xfrm>
            <a:off x="629920" y="416560"/>
            <a:ext cx="10723880" cy="5760403"/>
          </a:xfrm>
        </p:spPr>
        <p:txBody>
          <a:bodyPr>
            <a:normAutofit fontScale="92500" lnSpcReduction="10000"/>
          </a:bodyPr>
          <a:lstStyle/>
          <a:p>
            <a:r>
              <a:rPr lang="en-GB" dirty="0"/>
              <a:t>So we may be better off using Interquartile Range or Standard Deviation.</a:t>
            </a:r>
          </a:p>
          <a:p>
            <a:endParaRPr lang="en-GB" dirty="0"/>
          </a:p>
          <a:p>
            <a:r>
              <a:rPr lang="en-GB" dirty="0"/>
              <a:t>Quartiles</a:t>
            </a:r>
          </a:p>
          <a:p>
            <a:endParaRPr lang="en-GB" dirty="0"/>
          </a:p>
          <a:p>
            <a:r>
              <a:rPr lang="en-GB" dirty="0"/>
              <a:t>Quartiles are the values that divide a list of numbers into quarters:</a:t>
            </a:r>
          </a:p>
          <a:p>
            <a:endParaRPr lang="en-GB" dirty="0"/>
          </a:p>
          <a:p>
            <a:r>
              <a:rPr lang="en-GB" dirty="0"/>
              <a:t>Put the list of numbers in order</a:t>
            </a:r>
          </a:p>
          <a:p>
            <a:endParaRPr lang="en-GB" dirty="0"/>
          </a:p>
          <a:p>
            <a:r>
              <a:rPr lang="en-GB" dirty="0"/>
              <a:t>Then cut the list into four equal parts</a:t>
            </a:r>
          </a:p>
          <a:p>
            <a:endParaRPr lang="en-GB" dirty="0"/>
          </a:p>
          <a:p>
            <a:r>
              <a:rPr lang="en-GB" dirty="0"/>
              <a:t>The Quartiles are at the "cuts"</a:t>
            </a:r>
          </a:p>
          <a:p>
            <a:endParaRPr lang="en-GB" dirty="0"/>
          </a:p>
          <a:p>
            <a:r>
              <a:rPr lang="en-GB" dirty="0"/>
              <a:t>Like this:</a:t>
            </a:r>
            <a:endParaRPr lang="en-IN" dirty="0"/>
          </a:p>
        </p:txBody>
      </p:sp>
    </p:spTree>
    <p:extLst>
      <p:ext uri="{BB962C8B-B14F-4D97-AF65-F5344CB8AC3E}">
        <p14:creationId xmlns:p14="http://schemas.microsoft.com/office/powerpoint/2010/main" val="3666749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B32EFC12-22EF-B216-6E9D-463DCA09C7A3}"/>
              </a:ext>
            </a:extLst>
          </p:cNvPr>
          <p:cNvPicPr>
            <a:picLocks noGrp="1" noChangeAspect="1"/>
          </p:cNvPicPr>
          <p:nvPr>
            <p:ph idx="1"/>
          </p:nvPr>
        </p:nvPicPr>
        <p:blipFill>
          <a:blip r:embed="rId2"/>
          <a:stretch>
            <a:fillRect/>
          </a:stretch>
        </p:blipFill>
        <p:spPr>
          <a:xfrm>
            <a:off x="1534105" y="132080"/>
            <a:ext cx="9286349" cy="5659120"/>
          </a:xfrm>
        </p:spPr>
      </p:pic>
      <p:sp>
        <p:nvSpPr>
          <p:cNvPr id="7" name="TextBox 6">
            <a:extLst>
              <a:ext uri="{FF2B5EF4-FFF2-40B4-BE49-F238E27FC236}">
                <a16:creationId xmlns="" xmlns:a16="http://schemas.microsoft.com/office/drawing/2014/main" id="{E4E647AB-3B83-602B-5A90-2A7F766BC6AB}"/>
              </a:ext>
            </a:extLst>
          </p:cNvPr>
          <p:cNvSpPr txBox="1"/>
          <p:nvPr/>
        </p:nvSpPr>
        <p:spPr>
          <a:xfrm>
            <a:off x="396240" y="5981115"/>
            <a:ext cx="10718800" cy="369332"/>
          </a:xfrm>
          <a:prstGeom prst="rect">
            <a:avLst/>
          </a:prstGeom>
          <a:noFill/>
        </p:spPr>
        <p:txBody>
          <a:bodyPr wrap="square">
            <a:spAutoFit/>
          </a:bodyPr>
          <a:lstStyle/>
          <a:p>
            <a:r>
              <a:rPr lang="en-GB" dirty="0"/>
              <a:t>Sometimes a "cut" is between two numbers ... the Quartile is the average of the two numbers.</a:t>
            </a:r>
            <a:endParaRPr lang="en-IN" dirty="0"/>
          </a:p>
        </p:txBody>
      </p:sp>
    </p:spTree>
    <p:extLst>
      <p:ext uri="{BB962C8B-B14F-4D97-AF65-F5344CB8AC3E}">
        <p14:creationId xmlns:p14="http://schemas.microsoft.com/office/powerpoint/2010/main" val="32902122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1E596E5-FEC6-9543-A447-D4FA8EABDFB4}"/>
              </a:ext>
            </a:extLst>
          </p:cNvPr>
          <p:cNvPicPr>
            <a:picLocks noGrp="1" noChangeAspect="1"/>
          </p:cNvPicPr>
          <p:nvPr>
            <p:ph idx="1"/>
          </p:nvPr>
        </p:nvPicPr>
        <p:blipFill>
          <a:blip r:embed="rId2"/>
          <a:stretch>
            <a:fillRect/>
          </a:stretch>
        </p:blipFill>
        <p:spPr>
          <a:xfrm>
            <a:off x="863600" y="0"/>
            <a:ext cx="8310880" cy="6310804"/>
          </a:xfrm>
        </p:spPr>
      </p:pic>
    </p:spTree>
    <p:extLst>
      <p:ext uri="{BB962C8B-B14F-4D97-AF65-F5344CB8AC3E}">
        <p14:creationId xmlns:p14="http://schemas.microsoft.com/office/powerpoint/2010/main" val="1879680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D12C40-9DF4-2B43-7EAB-358F3EA655D5}"/>
              </a:ext>
            </a:extLst>
          </p:cNvPr>
          <p:cNvSpPr>
            <a:spLocks noGrp="1"/>
          </p:cNvSpPr>
          <p:nvPr>
            <p:ph type="title"/>
          </p:nvPr>
        </p:nvSpPr>
        <p:spPr/>
        <p:txBody>
          <a:bodyPr/>
          <a:lstStyle/>
          <a:p>
            <a:r>
              <a:rPr lang="en-GB" dirty="0"/>
              <a:t>Interquartile Range</a:t>
            </a:r>
            <a:br>
              <a:rPr lang="en-GB" dirty="0"/>
            </a:br>
            <a:r>
              <a:rPr lang="en-GB" dirty="0"/>
              <a:t>The "Interquartile Range" is from Q1 to Q3:</a:t>
            </a:r>
            <a:endParaRPr lang="en-IN" dirty="0"/>
          </a:p>
        </p:txBody>
      </p:sp>
      <p:pic>
        <p:nvPicPr>
          <p:cNvPr id="4" name="Content Placeholder 3">
            <a:extLst>
              <a:ext uri="{FF2B5EF4-FFF2-40B4-BE49-F238E27FC236}">
                <a16:creationId xmlns="" xmlns:a16="http://schemas.microsoft.com/office/drawing/2014/main" id="{71C36B4C-4792-7B29-557D-3A41BDCBF157}"/>
              </a:ext>
            </a:extLst>
          </p:cNvPr>
          <p:cNvPicPr>
            <a:picLocks noGrp="1" noChangeAspect="1"/>
          </p:cNvPicPr>
          <p:nvPr>
            <p:ph idx="1"/>
          </p:nvPr>
        </p:nvPicPr>
        <p:blipFill>
          <a:blip r:embed="rId2"/>
          <a:stretch>
            <a:fillRect/>
          </a:stretch>
        </p:blipFill>
        <p:spPr>
          <a:xfrm>
            <a:off x="838200" y="3339878"/>
            <a:ext cx="10515600" cy="1322832"/>
          </a:xfrm>
          <a:prstGeom prst="rect">
            <a:avLst/>
          </a:prstGeom>
        </p:spPr>
      </p:pic>
      <p:pic>
        <p:nvPicPr>
          <p:cNvPr id="6" name="Picture 5">
            <a:extLst>
              <a:ext uri="{FF2B5EF4-FFF2-40B4-BE49-F238E27FC236}">
                <a16:creationId xmlns="" xmlns:a16="http://schemas.microsoft.com/office/drawing/2014/main" id="{C5904118-9574-26EC-76AE-BBA06E194FA6}"/>
              </a:ext>
            </a:extLst>
          </p:cNvPr>
          <p:cNvPicPr>
            <a:picLocks noChangeAspect="1"/>
          </p:cNvPicPr>
          <p:nvPr/>
        </p:nvPicPr>
        <p:blipFill>
          <a:blip r:embed="rId3"/>
          <a:stretch>
            <a:fillRect/>
          </a:stretch>
        </p:blipFill>
        <p:spPr>
          <a:xfrm>
            <a:off x="1737360" y="2482800"/>
            <a:ext cx="7955280" cy="4141519"/>
          </a:xfrm>
          <a:prstGeom prst="rect">
            <a:avLst/>
          </a:prstGeom>
        </p:spPr>
      </p:pic>
    </p:spTree>
    <p:extLst>
      <p:ext uri="{BB962C8B-B14F-4D97-AF65-F5344CB8AC3E}">
        <p14:creationId xmlns:p14="http://schemas.microsoft.com/office/powerpoint/2010/main" val="1443483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4269DDE-3009-B962-413C-8538DEAAEE06}"/>
              </a:ext>
            </a:extLst>
          </p:cNvPr>
          <p:cNvSpPr>
            <a:spLocks noGrp="1"/>
          </p:cNvSpPr>
          <p:nvPr>
            <p:ph idx="1"/>
          </p:nvPr>
        </p:nvSpPr>
        <p:spPr>
          <a:xfrm>
            <a:off x="838200" y="589280"/>
            <a:ext cx="10515600" cy="5587683"/>
          </a:xfrm>
        </p:spPr>
        <p:txBody>
          <a:bodyPr/>
          <a:lstStyle/>
          <a:p>
            <a:r>
              <a:rPr lang="en-GB" dirty="0"/>
              <a:t>To calculate it just subtract Quartile 1 from Quartile 3, like this:</a:t>
            </a:r>
            <a:endParaRPr lang="en-IN" dirty="0"/>
          </a:p>
        </p:txBody>
      </p:sp>
      <p:pic>
        <p:nvPicPr>
          <p:cNvPr id="5" name="Picture 4">
            <a:extLst>
              <a:ext uri="{FF2B5EF4-FFF2-40B4-BE49-F238E27FC236}">
                <a16:creationId xmlns="" xmlns:a16="http://schemas.microsoft.com/office/drawing/2014/main" id="{0F8C3F19-C7CF-429B-0651-86DD018EB1EB}"/>
              </a:ext>
            </a:extLst>
          </p:cNvPr>
          <p:cNvPicPr>
            <a:picLocks noChangeAspect="1"/>
          </p:cNvPicPr>
          <p:nvPr/>
        </p:nvPicPr>
        <p:blipFill>
          <a:blip r:embed="rId2"/>
          <a:stretch>
            <a:fillRect/>
          </a:stretch>
        </p:blipFill>
        <p:spPr>
          <a:xfrm>
            <a:off x="1991360" y="1980894"/>
            <a:ext cx="8013193" cy="2896211"/>
          </a:xfrm>
          <a:prstGeom prst="rect">
            <a:avLst/>
          </a:prstGeom>
        </p:spPr>
      </p:pic>
    </p:spTree>
    <p:extLst>
      <p:ext uri="{BB962C8B-B14F-4D97-AF65-F5344CB8AC3E}">
        <p14:creationId xmlns:p14="http://schemas.microsoft.com/office/powerpoint/2010/main" val="3862402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D85BAE1-B2FD-4D9E-6816-2FCBDEF3E7C5}"/>
              </a:ext>
            </a:extLst>
          </p:cNvPr>
          <p:cNvSpPr>
            <a:spLocks noGrp="1"/>
          </p:cNvSpPr>
          <p:nvPr>
            <p:ph idx="1"/>
          </p:nvPr>
        </p:nvSpPr>
        <p:spPr/>
        <p:txBody>
          <a:bodyPr/>
          <a:lstStyle/>
          <a:p>
            <a:r>
              <a:rPr lang="en-GB" dirty="0"/>
              <a:t>Interquartile range gives another measure of variability. It is a better measure of dispersion than range because it leaves out the extreme values. It equally divides the distribution into four equal parts called quartiles. First 25% is 1st quartile (Q1), last one is 3rd quartile (Q3) and middle one is 2nd quartile (Q2).</a:t>
            </a:r>
          </a:p>
          <a:p>
            <a:r>
              <a:rPr lang="en-GB" dirty="0"/>
              <a:t>2nd quartile (Q2) divides the distribution into two equal parts of 50%. So, basically it is same as Median.</a:t>
            </a:r>
            <a:endParaRPr lang="en-IN" dirty="0"/>
          </a:p>
        </p:txBody>
      </p:sp>
    </p:spTree>
    <p:extLst>
      <p:ext uri="{BB962C8B-B14F-4D97-AF65-F5344CB8AC3E}">
        <p14:creationId xmlns:p14="http://schemas.microsoft.com/office/powerpoint/2010/main" val="3995456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FB0662F-310E-31E1-FFB5-E1422FDCB197}"/>
              </a:ext>
            </a:extLst>
          </p:cNvPr>
          <p:cNvSpPr>
            <a:spLocks noGrp="1"/>
          </p:cNvSpPr>
          <p:nvPr>
            <p:ph idx="1"/>
          </p:nvPr>
        </p:nvSpPr>
        <p:spPr>
          <a:xfrm>
            <a:off x="833120" y="304800"/>
            <a:ext cx="10520680" cy="5872163"/>
          </a:xfrm>
        </p:spPr>
        <p:txBody>
          <a:bodyPr>
            <a:normAutofit/>
          </a:bodyPr>
          <a:lstStyle/>
          <a:p>
            <a:r>
              <a:rPr lang="en-GB" dirty="0"/>
              <a:t>Quantitative:</a:t>
            </a:r>
          </a:p>
          <a:p>
            <a:endParaRPr lang="en-GB" dirty="0"/>
          </a:p>
          <a:p>
            <a:r>
              <a:rPr lang="en-GB" dirty="0"/>
              <a:t>Height (Continuous)</a:t>
            </a:r>
          </a:p>
          <a:p>
            <a:endParaRPr lang="en-GB" dirty="0"/>
          </a:p>
          <a:p>
            <a:r>
              <a:rPr lang="en-GB" dirty="0"/>
              <a:t>Weight (Continuous)</a:t>
            </a:r>
          </a:p>
          <a:p>
            <a:endParaRPr lang="en-GB" dirty="0"/>
          </a:p>
          <a:p>
            <a:r>
              <a:rPr lang="en-GB" dirty="0"/>
              <a:t>Petals on a flower (Discrete)</a:t>
            </a:r>
          </a:p>
          <a:p>
            <a:endParaRPr lang="en-GB" dirty="0"/>
          </a:p>
          <a:p>
            <a:r>
              <a:rPr lang="en-GB" dirty="0"/>
              <a:t>Customers in a shop (Discrete)</a:t>
            </a:r>
          </a:p>
          <a:p>
            <a:endParaRPr lang="en-GB" dirty="0"/>
          </a:p>
          <a:p>
            <a:endParaRPr lang="en-IN" dirty="0"/>
          </a:p>
        </p:txBody>
      </p:sp>
    </p:spTree>
    <p:extLst>
      <p:ext uri="{BB962C8B-B14F-4D97-AF65-F5344CB8AC3E}">
        <p14:creationId xmlns:p14="http://schemas.microsoft.com/office/powerpoint/2010/main" val="388410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FFD98D5-8F96-0813-5495-3427920935E0}"/>
              </a:ext>
            </a:extLst>
          </p:cNvPr>
          <p:cNvPicPr>
            <a:picLocks noGrp="1" noChangeAspect="1"/>
          </p:cNvPicPr>
          <p:nvPr>
            <p:ph idx="1"/>
          </p:nvPr>
        </p:nvPicPr>
        <p:blipFill>
          <a:blip r:embed="rId2"/>
          <a:stretch>
            <a:fillRect/>
          </a:stretch>
        </p:blipFill>
        <p:spPr>
          <a:xfrm>
            <a:off x="1524000" y="406400"/>
            <a:ext cx="7995919" cy="6343270"/>
          </a:xfrm>
        </p:spPr>
      </p:pic>
    </p:spTree>
    <p:extLst>
      <p:ext uri="{BB962C8B-B14F-4D97-AF65-F5344CB8AC3E}">
        <p14:creationId xmlns:p14="http://schemas.microsoft.com/office/powerpoint/2010/main" val="31808860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8A8217-3320-E732-BCC5-D4DBCD5EB2E1}"/>
              </a:ext>
            </a:extLst>
          </p:cNvPr>
          <p:cNvSpPr>
            <a:spLocks noGrp="1"/>
          </p:cNvSpPr>
          <p:nvPr>
            <p:ph idx="1"/>
          </p:nvPr>
        </p:nvSpPr>
        <p:spPr>
          <a:xfrm>
            <a:off x="568960" y="304800"/>
            <a:ext cx="10784840" cy="5872163"/>
          </a:xfrm>
        </p:spPr>
        <p:txBody>
          <a:bodyPr>
            <a:normAutofit fontScale="85000" lnSpcReduction="20000"/>
          </a:bodyPr>
          <a:lstStyle/>
          <a:p>
            <a:r>
              <a:rPr lang="en-GB" dirty="0"/>
              <a:t>The interquartile range is the distance between the third and the first quartile, or, in other words, IQR equals Q3 minus Q1</a:t>
            </a:r>
          </a:p>
          <a:p>
            <a:endParaRPr lang="en-GB" dirty="0"/>
          </a:p>
          <a:p>
            <a:r>
              <a:rPr lang="en-GB" dirty="0"/>
              <a:t>IQR = Q3- Q1</a:t>
            </a:r>
          </a:p>
          <a:p>
            <a:endParaRPr lang="en-GB" dirty="0"/>
          </a:p>
          <a:p>
            <a:r>
              <a:rPr lang="en-GB" dirty="0"/>
              <a:t>How to calculate IQR</a:t>
            </a:r>
          </a:p>
          <a:p>
            <a:r>
              <a:rPr lang="en-GB" dirty="0"/>
              <a:t>Step 1: Order from low to high</a:t>
            </a:r>
          </a:p>
          <a:p>
            <a:endParaRPr lang="en-GB" dirty="0"/>
          </a:p>
          <a:p>
            <a:r>
              <a:rPr lang="en-GB" dirty="0"/>
              <a:t>Step 2: Find the median or in other words Q2</a:t>
            </a:r>
          </a:p>
          <a:p>
            <a:endParaRPr lang="en-GB" dirty="0"/>
          </a:p>
          <a:p>
            <a:r>
              <a:rPr lang="en-GB" dirty="0"/>
              <a:t>Step 3: Then find Q1 by looking the median of the left side of Q2</a:t>
            </a:r>
          </a:p>
          <a:p>
            <a:endParaRPr lang="en-GB" dirty="0"/>
          </a:p>
          <a:p>
            <a:r>
              <a:rPr lang="en-GB" dirty="0"/>
              <a:t>Steps 4: Similarly find Q3 by looking the median of the right of Q2</a:t>
            </a:r>
          </a:p>
          <a:p>
            <a:endParaRPr lang="en-GB" dirty="0"/>
          </a:p>
          <a:p>
            <a:r>
              <a:rPr lang="en-GB" dirty="0"/>
              <a:t>Steps 5: Now subtract Q1 from Q3 to get IQR.</a:t>
            </a:r>
            <a:endParaRPr lang="en-IN" dirty="0"/>
          </a:p>
        </p:txBody>
      </p:sp>
    </p:spTree>
    <p:extLst>
      <p:ext uri="{BB962C8B-B14F-4D97-AF65-F5344CB8AC3E}">
        <p14:creationId xmlns:p14="http://schemas.microsoft.com/office/powerpoint/2010/main" val="34312504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4EF93F2-9E41-D2FC-169C-FF0848D6460A}"/>
              </a:ext>
            </a:extLst>
          </p:cNvPr>
          <p:cNvPicPr>
            <a:picLocks noGrp="1" noChangeAspect="1"/>
          </p:cNvPicPr>
          <p:nvPr>
            <p:ph idx="1"/>
          </p:nvPr>
        </p:nvPicPr>
        <p:blipFill>
          <a:blip r:embed="rId2"/>
          <a:stretch>
            <a:fillRect/>
          </a:stretch>
        </p:blipFill>
        <p:spPr>
          <a:xfrm>
            <a:off x="1497722" y="944880"/>
            <a:ext cx="8776098" cy="5186295"/>
          </a:xfrm>
        </p:spPr>
      </p:pic>
    </p:spTree>
    <p:extLst>
      <p:ext uri="{BB962C8B-B14F-4D97-AF65-F5344CB8AC3E}">
        <p14:creationId xmlns:p14="http://schemas.microsoft.com/office/powerpoint/2010/main" val="7734594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EC50FAE-F5EF-86D0-7F34-EEA8362B571D}"/>
              </a:ext>
            </a:extLst>
          </p:cNvPr>
          <p:cNvSpPr>
            <a:spLocks noGrp="1"/>
          </p:cNvSpPr>
          <p:nvPr>
            <p:ph idx="1"/>
          </p:nvPr>
        </p:nvSpPr>
        <p:spPr>
          <a:xfrm>
            <a:off x="487680" y="91440"/>
            <a:ext cx="10866120" cy="6624320"/>
          </a:xfrm>
        </p:spPr>
        <p:txBody>
          <a:bodyPr>
            <a:normAutofit/>
          </a:bodyPr>
          <a:lstStyle/>
          <a:p>
            <a:r>
              <a:rPr lang="en-GB" dirty="0"/>
              <a:t>Consider another example to get better understanding.</a:t>
            </a:r>
          </a:p>
          <a:p>
            <a:r>
              <a:rPr lang="en-GB" dirty="0"/>
              <a:t>Consider the following numbers: 1, 3, 4, 5, 5, 6, 7, 11. Q1 is the middle value in the first half of the data set. Since there are an even number of data points in the first half of the data set, the middle value is the average of the two middle values; that is, Q1 = (3 + 4)/2 or Q1 = 3.5. Q3 is the middle value in the second half of the data set. Again, since the second half of the data set has an even number of observations, the middle value is the average of the two middle values; that is, Q3 = (6 + 7)/2 or Q3 = 6.5. The interquartile range is Q3 minus Q1, so IQR = 6.5 – 3.5 = 3.</a:t>
            </a:r>
          </a:p>
          <a:p>
            <a:endParaRPr lang="en-GB" dirty="0"/>
          </a:p>
        </p:txBody>
      </p:sp>
    </p:spTree>
    <p:extLst>
      <p:ext uri="{BB962C8B-B14F-4D97-AF65-F5344CB8AC3E}">
        <p14:creationId xmlns:p14="http://schemas.microsoft.com/office/powerpoint/2010/main" val="11096245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E6B5C3C-022C-3437-63D3-6F2EDD202459}"/>
              </a:ext>
            </a:extLst>
          </p:cNvPr>
          <p:cNvSpPr>
            <a:spLocks noGrp="1"/>
          </p:cNvSpPr>
          <p:nvPr>
            <p:ph idx="1"/>
          </p:nvPr>
        </p:nvSpPr>
        <p:spPr/>
        <p:txBody>
          <a:bodyPr>
            <a:normAutofit fontScale="85000" lnSpcReduction="20000"/>
          </a:bodyPr>
          <a:lstStyle/>
          <a:p>
            <a:r>
              <a:rPr lang="en-GB" dirty="0"/>
              <a:t>Advantage of IQR:</a:t>
            </a:r>
          </a:p>
          <a:p>
            <a:r>
              <a:rPr lang="en-GB" dirty="0"/>
              <a:t>The main advantage of the IQR is that it is not affected by outliers because it doesn’t take into account observations below Q1 or above Q3.</a:t>
            </a:r>
          </a:p>
          <a:p>
            <a:endParaRPr lang="en-GB" dirty="0"/>
          </a:p>
          <a:p>
            <a:r>
              <a:rPr lang="en-GB" dirty="0"/>
              <a:t>It might still be useful to look for possible outliers in your study.</a:t>
            </a:r>
          </a:p>
          <a:p>
            <a:endParaRPr lang="en-GB" dirty="0"/>
          </a:p>
          <a:p>
            <a:r>
              <a:rPr lang="en-GB" dirty="0"/>
              <a:t>As a rule of thumb, observations can be qualified as outliers when they lie more than 1.5 IQR below the first quartile or 1.5 IQR above the third quartile.</a:t>
            </a:r>
          </a:p>
          <a:p>
            <a:endParaRPr lang="en-GB" dirty="0"/>
          </a:p>
          <a:p>
            <a:r>
              <a:rPr lang="en-GB" dirty="0"/>
              <a:t>     	                   Outliers = Q1 – 1.5* IQR   OR</a:t>
            </a:r>
          </a:p>
          <a:p>
            <a:endParaRPr lang="en-GB" dirty="0"/>
          </a:p>
          <a:p>
            <a:r>
              <a:rPr lang="en-GB" dirty="0"/>
              <a:t>                                         	=Q3 + 1.5*IQR</a:t>
            </a:r>
          </a:p>
          <a:p>
            <a:endParaRPr lang="en-IN" dirty="0"/>
          </a:p>
        </p:txBody>
      </p:sp>
    </p:spTree>
    <p:extLst>
      <p:ext uri="{BB962C8B-B14F-4D97-AF65-F5344CB8AC3E}">
        <p14:creationId xmlns:p14="http://schemas.microsoft.com/office/powerpoint/2010/main" val="28911729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70A2CF1-961A-B995-5C16-3A7A5C1A250D}"/>
              </a:ext>
            </a:extLst>
          </p:cNvPr>
          <p:cNvPicPr>
            <a:picLocks noGrp="1" noChangeAspect="1"/>
          </p:cNvPicPr>
          <p:nvPr>
            <p:ph idx="1"/>
          </p:nvPr>
        </p:nvPicPr>
        <p:blipFill>
          <a:blip r:embed="rId2"/>
          <a:stretch>
            <a:fillRect/>
          </a:stretch>
        </p:blipFill>
        <p:spPr>
          <a:xfrm>
            <a:off x="1534160" y="274320"/>
            <a:ext cx="8412480" cy="6228080"/>
          </a:xfrm>
        </p:spPr>
      </p:pic>
    </p:spTree>
    <p:extLst>
      <p:ext uri="{BB962C8B-B14F-4D97-AF65-F5344CB8AC3E}">
        <p14:creationId xmlns:p14="http://schemas.microsoft.com/office/powerpoint/2010/main" val="33125968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4A34355-D89F-1800-C715-38B4890F2E88}"/>
              </a:ext>
            </a:extLst>
          </p:cNvPr>
          <p:cNvPicPr>
            <a:picLocks noGrp="1" noChangeAspect="1"/>
          </p:cNvPicPr>
          <p:nvPr>
            <p:ph idx="1"/>
          </p:nvPr>
        </p:nvPicPr>
        <p:blipFill>
          <a:blip r:embed="rId2"/>
          <a:stretch>
            <a:fillRect/>
          </a:stretch>
        </p:blipFill>
        <p:spPr>
          <a:xfrm>
            <a:off x="1016000" y="101552"/>
            <a:ext cx="7823199" cy="6492287"/>
          </a:xfrm>
        </p:spPr>
      </p:pic>
    </p:spTree>
    <p:extLst>
      <p:ext uri="{BB962C8B-B14F-4D97-AF65-F5344CB8AC3E}">
        <p14:creationId xmlns:p14="http://schemas.microsoft.com/office/powerpoint/2010/main" val="19232919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9785878-F6BA-7535-6C73-BE6DDFEA695E}"/>
              </a:ext>
            </a:extLst>
          </p:cNvPr>
          <p:cNvPicPr>
            <a:picLocks noGrp="1" noChangeAspect="1"/>
          </p:cNvPicPr>
          <p:nvPr>
            <p:ph idx="1"/>
          </p:nvPr>
        </p:nvPicPr>
        <p:blipFill>
          <a:blip r:embed="rId2"/>
          <a:stretch>
            <a:fillRect/>
          </a:stretch>
        </p:blipFill>
        <p:spPr>
          <a:xfrm>
            <a:off x="477520" y="210893"/>
            <a:ext cx="9601200" cy="5631107"/>
          </a:xfrm>
        </p:spPr>
      </p:pic>
    </p:spTree>
    <p:extLst>
      <p:ext uri="{BB962C8B-B14F-4D97-AF65-F5344CB8AC3E}">
        <p14:creationId xmlns:p14="http://schemas.microsoft.com/office/powerpoint/2010/main" val="2753326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F899310-D45C-8B6A-7D8A-E7F713E430AB}"/>
              </a:ext>
            </a:extLst>
          </p:cNvPr>
          <p:cNvPicPr>
            <a:picLocks noGrp="1" noChangeAspect="1"/>
          </p:cNvPicPr>
          <p:nvPr>
            <p:ph idx="1"/>
          </p:nvPr>
        </p:nvPicPr>
        <p:blipFill>
          <a:blip r:embed="rId2"/>
          <a:stretch>
            <a:fillRect/>
          </a:stretch>
        </p:blipFill>
        <p:spPr>
          <a:xfrm>
            <a:off x="371980" y="607848"/>
            <a:ext cx="11748239" cy="5642304"/>
          </a:xfrm>
          <a:prstGeom prst="rect">
            <a:avLst/>
          </a:prstGeom>
        </p:spPr>
      </p:pic>
    </p:spTree>
    <p:extLst>
      <p:ext uri="{BB962C8B-B14F-4D97-AF65-F5344CB8AC3E}">
        <p14:creationId xmlns:p14="http://schemas.microsoft.com/office/powerpoint/2010/main" val="21956535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6622AD1-28DE-73F6-1E14-4711D3CD2166}"/>
              </a:ext>
            </a:extLst>
          </p:cNvPr>
          <p:cNvSpPr>
            <a:spLocks noGrp="1"/>
          </p:cNvSpPr>
          <p:nvPr>
            <p:ph idx="1"/>
          </p:nvPr>
        </p:nvSpPr>
        <p:spPr>
          <a:xfrm>
            <a:off x="436880" y="233680"/>
            <a:ext cx="10916920" cy="5943283"/>
          </a:xfrm>
        </p:spPr>
        <p:txBody>
          <a:bodyPr/>
          <a:lstStyle/>
          <a:p>
            <a:r>
              <a:rPr lang="en-GB" dirty="0"/>
              <a:t>Question</a:t>
            </a:r>
          </a:p>
          <a:p>
            <a:r>
              <a:rPr lang="en-GB" dirty="0"/>
              <a:t>What are the quartiles for the following set of numbers?</a:t>
            </a:r>
          </a:p>
          <a:p>
            <a:r>
              <a:rPr lang="en-GB" dirty="0"/>
              <a:t>8, 11, 20, 10, 2, 17, 15, 5, 16, 15, 25, 6</a:t>
            </a:r>
            <a:endParaRPr lang="en-IN" dirty="0"/>
          </a:p>
        </p:txBody>
      </p:sp>
      <p:pic>
        <p:nvPicPr>
          <p:cNvPr id="5" name="Picture 4">
            <a:extLst>
              <a:ext uri="{FF2B5EF4-FFF2-40B4-BE49-F238E27FC236}">
                <a16:creationId xmlns="" xmlns:a16="http://schemas.microsoft.com/office/drawing/2014/main" id="{7D3D242B-2854-D53D-7D5C-4B977765FF2A}"/>
              </a:ext>
            </a:extLst>
          </p:cNvPr>
          <p:cNvPicPr>
            <a:picLocks noChangeAspect="1"/>
          </p:cNvPicPr>
          <p:nvPr/>
        </p:nvPicPr>
        <p:blipFill>
          <a:blip r:embed="rId2"/>
          <a:stretch>
            <a:fillRect/>
          </a:stretch>
        </p:blipFill>
        <p:spPr>
          <a:xfrm>
            <a:off x="1290320" y="2019227"/>
            <a:ext cx="8788399" cy="4141811"/>
          </a:xfrm>
          <a:prstGeom prst="rect">
            <a:avLst/>
          </a:prstGeom>
        </p:spPr>
      </p:pic>
    </p:spTree>
    <p:extLst>
      <p:ext uri="{BB962C8B-B14F-4D97-AF65-F5344CB8AC3E}">
        <p14:creationId xmlns:p14="http://schemas.microsoft.com/office/powerpoint/2010/main" val="3632413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72A64DE-76DB-891F-DB57-A943B31B817C}"/>
              </a:ext>
            </a:extLst>
          </p:cNvPr>
          <p:cNvSpPr>
            <a:spLocks noGrp="1"/>
          </p:cNvSpPr>
          <p:nvPr>
            <p:ph idx="1"/>
          </p:nvPr>
        </p:nvSpPr>
        <p:spPr>
          <a:xfrm>
            <a:off x="822960" y="416560"/>
            <a:ext cx="10530840" cy="5760403"/>
          </a:xfrm>
        </p:spPr>
        <p:txBody>
          <a:bodyPr/>
          <a:lstStyle/>
          <a:p>
            <a:r>
              <a:rPr lang="en-GB" dirty="0"/>
              <a:t>Quantitative data can be Discrete or Continuous:</a:t>
            </a:r>
          </a:p>
          <a:p>
            <a:endParaRPr lang="en-GB" dirty="0"/>
          </a:p>
          <a:p>
            <a:r>
              <a:rPr lang="en-GB" dirty="0"/>
              <a:t>Discrete data can only take certain values (like whole numbers)</a:t>
            </a:r>
          </a:p>
          <a:p>
            <a:endParaRPr lang="en-GB" dirty="0"/>
          </a:p>
          <a:p>
            <a:r>
              <a:rPr lang="en-GB" dirty="0"/>
              <a:t>Continuous data can take any value (within a range)</a:t>
            </a:r>
            <a:endParaRPr lang="en-IN" dirty="0"/>
          </a:p>
        </p:txBody>
      </p:sp>
      <p:sp>
        <p:nvSpPr>
          <p:cNvPr id="5" name="TextBox 4">
            <a:extLst>
              <a:ext uri="{FF2B5EF4-FFF2-40B4-BE49-F238E27FC236}">
                <a16:creationId xmlns="" xmlns:a16="http://schemas.microsoft.com/office/drawing/2014/main" id="{3D224581-2003-23C5-1649-BEC09A61E9C4}"/>
              </a:ext>
            </a:extLst>
          </p:cNvPr>
          <p:cNvSpPr txBox="1"/>
          <p:nvPr/>
        </p:nvSpPr>
        <p:spPr>
          <a:xfrm>
            <a:off x="406400" y="5161280"/>
            <a:ext cx="11490960" cy="584775"/>
          </a:xfrm>
          <a:prstGeom prst="rect">
            <a:avLst/>
          </a:prstGeom>
          <a:noFill/>
        </p:spPr>
        <p:txBody>
          <a:bodyPr wrap="square">
            <a:spAutoFit/>
          </a:bodyPr>
          <a:lstStyle/>
          <a:p>
            <a:r>
              <a:rPr lang="en-GB" sz="3200" dirty="0"/>
              <a:t>Put simply: Discrete data is counted, Continuous data is measured</a:t>
            </a:r>
            <a:endParaRPr lang="en-IN" sz="3200" dirty="0"/>
          </a:p>
        </p:txBody>
      </p:sp>
    </p:spTree>
    <p:extLst>
      <p:ext uri="{BB962C8B-B14F-4D97-AF65-F5344CB8AC3E}">
        <p14:creationId xmlns:p14="http://schemas.microsoft.com/office/powerpoint/2010/main" val="4044281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CB98C-CBD4-DF8F-11AF-21490C3F80C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 xmlns:a16="http://schemas.microsoft.com/office/drawing/2014/main" id="{77F7AD18-9944-9236-2AEF-CA035CBAB203}"/>
              </a:ext>
            </a:extLst>
          </p:cNvPr>
          <p:cNvSpPr>
            <a:spLocks noGrp="1"/>
          </p:cNvSpPr>
          <p:nvPr>
            <p:ph idx="1"/>
          </p:nvPr>
        </p:nvSpPr>
        <p:spPr/>
        <p:txBody>
          <a:bodyPr/>
          <a:lstStyle/>
          <a:p>
            <a:r>
              <a:rPr lang="en-GB" dirty="0"/>
              <a:t>Question</a:t>
            </a:r>
          </a:p>
          <a:p>
            <a:endParaRPr lang="en-GB" dirty="0"/>
          </a:p>
          <a:p>
            <a:r>
              <a:rPr lang="en-GB" dirty="0"/>
              <a:t>What are the quartiles for the following set of numbers?</a:t>
            </a:r>
          </a:p>
          <a:p>
            <a:endParaRPr lang="en-GB" dirty="0"/>
          </a:p>
          <a:p>
            <a:r>
              <a:rPr lang="en-GB" dirty="0"/>
              <a:t>13, 18, 6, 20, 25, 11, 9, 18, 3, 30, 16, 9, 8, 23, 26, 17</a:t>
            </a:r>
            <a:endParaRPr lang="en-IN" dirty="0"/>
          </a:p>
        </p:txBody>
      </p:sp>
    </p:spTree>
    <p:extLst>
      <p:ext uri="{BB962C8B-B14F-4D97-AF65-F5344CB8AC3E}">
        <p14:creationId xmlns:p14="http://schemas.microsoft.com/office/powerpoint/2010/main" val="20943073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B1DD164-507A-7D93-3390-4D8393EEBF4C}"/>
              </a:ext>
            </a:extLst>
          </p:cNvPr>
          <p:cNvPicPr>
            <a:picLocks noGrp="1" noChangeAspect="1"/>
          </p:cNvPicPr>
          <p:nvPr>
            <p:ph idx="1"/>
          </p:nvPr>
        </p:nvPicPr>
        <p:blipFill>
          <a:blip r:embed="rId2"/>
          <a:stretch>
            <a:fillRect/>
          </a:stretch>
        </p:blipFill>
        <p:spPr>
          <a:xfrm>
            <a:off x="1185499" y="711200"/>
            <a:ext cx="9821002" cy="5036407"/>
          </a:xfrm>
        </p:spPr>
      </p:pic>
    </p:spTree>
    <p:extLst>
      <p:ext uri="{BB962C8B-B14F-4D97-AF65-F5344CB8AC3E}">
        <p14:creationId xmlns:p14="http://schemas.microsoft.com/office/powerpoint/2010/main" val="2775144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F1D765-A1BC-FEC4-43B9-8DF29F2BD4F6}"/>
              </a:ext>
            </a:extLst>
          </p:cNvPr>
          <p:cNvSpPr>
            <a:spLocks noGrp="1"/>
          </p:cNvSpPr>
          <p:nvPr>
            <p:ph idx="1"/>
          </p:nvPr>
        </p:nvSpPr>
        <p:spPr>
          <a:xfrm>
            <a:off x="670560" y="487680"/>
            <a:ext cx="10683240" cy="5689283"/>
          </a:xfrm>
        </p:spPr>
        <p:txBody>
          <a:bodyPr/>
          <a:lstStyle/>
          <a:p>
            <a:r>
              <a:rPr lang="en-GB" dirty="0"/>
              <a:t>What is the interquartile range for the following set of numbers?</a:t>
            </a:r>
          </a:p>
          <a:p>
            <a:r>
              <a:rPr lang="en-GB" dirty="0"/>
              <a:t>4, 5, 6, 8, 9, 11, 13, 16, 16, 18, 20, 21, 25, 30, 31, 33, 36, 37, 40, 41</a:t>
            </a:r>
          </a:p>
          <a:p>
            <a:endParaRPr lang="en-GB" dirty="0"/>
          </a:p>
          <a:p>
            <a:endParaRPr lang="en-IN" dirty="0"/>
          </a:p>
        </p:txBody>
      </p:sp>
      <p:pic>
        <p:nvPicPr>
          <p:cNvPr id="5" name="Picture 4">
            <a:extLst>
              <a:ext uri="{FF2B5EF4-FFF2-40B4-BE49-F238E27FC236}">
                <a16:creationId xmlns="" xmlns:a16="http://schemas.microsoft.com/office/drawing/2014/main" id="{C26C4B87-43AC-F681-1C0D-2DC1489B9139}"/>
              </a:ext>
            </a:extLst>
          </p:cNvPr>
          <p:cNvPicPr>
            <a:picLocks noChangeAspect="1"/>
          </p:cNvPicPr>
          <p:nvPr/>
        </p:nvPicPr>
        <p:blipFill>
          <a:blip r:embed="rId2"/>
          <a:stretch>
            <a:fillRect/>
          </a:stretch>
        </p:blipFill>
        <p:spPr>
          <a:xfrm>
            <a:off x="1108555" y="1816017"/>
            <a:ext cx="9132725" cy="5031914"/>
          </a:xfrm>
          <a:prstGeom prst="rect">
            <a:avLst/>
          </a:prstGeom>
        </p:spPr>
      </p:pic>
    </p:spTree>
    <p:extLst>
      <p:ext uri="{BB962C8B-B14F-4D97-AF65-F5344CB8AC3E}">
        <p14:creationId xmlns:p14="http://schemas.microsoft.com/office/powerpoint/2010/main" val="23472938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F4E2342-5273-34B8-A53F-79919D2A9F07}"/>
              </a:ext>
            </a:extLst>
          </p:cNvPr>
          <p:cNvPicPr>
            <a:picLocks noGrp="1" noChangeAspect="1"/>
          </p:cNvPicPr>
          <p:nvPr>
            <p:ph idx="1"/>
          </p:nvPr>
        </p:nvPicPr>
        <p:blipFill>
          <a:blip r:embed="rId2"/>
          <a:stretch>
            <a:fillRect/>
          </a:stretch>
        </p:blipFill>
        <p:spPr>
          <a:xfrm>
            <a:off x="619760" y="26418"/>
            <a:ext cx="10403840" cy="6577582"/>
          </a:xfrm>
        </p:spPr>
      </p:pic>
    </p:spTree>
    <p:extLst>
      <p:ext uri="{BB962C8B-B14F-4D97-AF65-F5344CB8AC3E}">
        <p14:creationId xmlns:p14="http://schemas.microsoft.com/office/powerpoint/2010/main" val="3895957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6A7D3DD-8DE1-76A2-5D5E-F8CC0FC8EC8C}"/>
              </a:ext>
            </a:extLst>
          </p:cNvPr>
          <p:cNvPicPr>
            <a:picLocks noGrp="1" noChangeAspect="1"/>
          </p:cNvPicPr>
          <p:nvPr>
            <p:ph idx="1"/>
          </p:nvPr>
        </p:nvPicPr>
        <p:blipFill>
          <a:blip r:embed="rId2"/>
          <a:stretch>
            <a:fillRect/>
          </a:stretch>
        </p:blipFill>
        <p:spPr>
          <a:xfrm>
            <a:off x="386080" y="447040"/>
            <a:ext cx="10718800" cy="5952370"/>
          </a:xfrm>
        </p:spPr>
      </p:pic>
    </p:spTree>
    <p:extLst>
      <p:ext uri="{BB962C8B-B14F-4D97-AF65-F5344CB8AC3E}">
        <p14:creationId xmlns:p14="http://schemas.microsoft.com/office/powerpoint/2010/main" val="5687221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1A76206-B465-EEB7-6E33-9794242F1076}"/>
              </a:ext>
            </a:extLst>
          </p:cNvPr>
          <p:cNvPicPr>
            <a:picLocks noGrp="1" noChangeAspect="1"/>
          </p:cNvPicPr>
          <p:nvPr>
            <p:ph idx="1"/>
          </p:nvPr>
        </p:nvPicPr>
        <p:blipFill>
          <a:blip r:embed="rId2"/>
          <a:stretch>
            <a:fillRect/>
          </a:stretch>
        </p:blipFill>
        <p:spPr>
          <a:xfrm>
            <a:off x="650240" y="172720"/>
            <a:ext cx="9824720" cy="6657429"/>
          </a:xfrm>
        </p:spPr>
      </p:pic>
    </p:spTree>
    <p:extLst>
      <p:ext uri="{BB962C8B-B14F-4D97-AF65-F5344CB8AC3E}">
        <p14:creationId xmlns:p14="http://schemas.microsoft.com/office/powerpoint/2010/main" val="26910447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D7E749A-CCF0-8414-2BC2-4F5C6C7D9B4A}"/>
              </a:ext>
            </a:extLst>
          </p:cNvPr>
          <p:cNvPicPr>
            <a:picLocks noGrp="1" noChangeAspect="1"/>
          </p:cNvPicPr>
          <p:nvPr>
            <p:ph idx="1"/>
          </p:nvPr>
        </p:nvPicPr>
        <p:blipFill>
          <a:blip r:embed="rId2"/>
          <a:stretch>
            <a:fillRect/>
          </a:stretch>
        </p:blipFill>
        <p:spPr>
          <a:xfrm>
            <a:off x="2153920" y="131024"/>
            <a:ext cx="7528560" cy="6625375"/>
          </a:xfrm>
        </p:spPr>
      </p:pic>
    </p:spTree>
    <p:extLst>
      <p:ext uri="{BB962C8B-B14F-4D97-AF65-F5344CB8AC3E}">
        <p14:creationId xmlns:p14="http://schemas.microsoft.com/office/powerpoint/2010/main" val="20081704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DA376FE-9034-FB0C-DACC-0638390AE506}"/>
              </a:ext>
            </a:extLst>
          </p:cNvPr>
          <p:cNvPicPr>
            <a:picLocks noGrp="1" noChangeAspect="1"/>
          </p:cNvPicPr>
          <p:nvPr>
            <p:ph idx="1"/>
          </p:nvPr>
        </p:nvPicPr>
        <p:blipFill>
          <a:blip r:embed="rId2"/>
          <a:stretch>
            <a:fillRect/>
          </a:stretch>
        </p:blipFill>
        <p:spPr>
          <a:xfrm>
            <a:off x="1683644" y="358068"/>
            <a:ext cx="6372064" cy="6499932"/>
          </a:xfrm>
        </p:spPr>
      </p:pic>
    </p:spTree>
    <p:extLst>
      <p:ext uri="{BB962C8B-B14F-4D97-AF65-F5344CB8AC3E}">
        <p14:creationId xmlns:p14="http://schemas.microsoft.com/office/powerpoint/2010/main" val="305811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F2BE8AD-7012-76AA-0FD4-093271044D0F}"/>
              </a:ext>
            </a:extLst>
          </p:cNvPr>
          <p:cNvPicPr>
            <a:picLocks noGrp="1" noChangeAspect="1"/>
          </p:cNvPicPr>
          <p:nvPr>
            <p:ph idx="1"/>
          </p:nvPr>
        </p:nvPicPr>
        <p:blipFill>
          <a:blip r:embed="rId2"/>
          <a:stretch>
            <a:fillRect/>
          </a:stretch>
        </p:blipFill>
        <p:spPr>
          <a:xfrm>
            <a:off x="657931" y="751840"/>
            <a:ext cx="10446949" cy="5679440"/>
          </a:xfrm>
        </p:spPr>
      </p:pic>
    </p:spTree>
    <p:extLst>
      <p:ext uri="{BB962C8B-B14F-4D97-AF65-F5344CB8AC3E}">
        <p14:creationId xmlns:p14="http://schemas.microsoft.com/office/powerpoint/2010/main" val="16476912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09229ED-384E-3375-0AB2-584255C61B76}"/>
              </a:ext>
            </a:extLst>
          </p:cNvPr>
          <p:cNvSpPr>
            <a:spLocks noGrp="1"/>
          </p:cNvSpPr>
          <p:nvPr>
            <p:ph idx="1"/>
          </p:nvPr>
        </p:nvSpPr>
        <p:spPr>
          <a:xfrm>
            <a:off x="528320" y="467360"/>
            <a:ext cx="10825480" cy="5709603"/>
          </a:xfrm>
        </p:spPr>
        <p:txBody>
          <a:bodyPr>
            <a:normAutofit/>
          </a:bodyPr>
          <a:lstStyle/>
          <a:p>
            <a:r>
              <a:rPr lang="en-GB" dirty="0"/>
              <a:t>In Order</a:t>
            </a:r>
          </a:p>
          <a:p>
            <a:r>
              <a:rPr lang="en-GB" dirty="0"/>
              <a:t>Have the data in order, so you know which values are above and below.</a:t>
            </a:r>
          </a:p>
          <a:p>
            <a:endParaRPr lang="en-GB" dirty="0"/>
          </a:p>
          <a:p>
            <a:r>
              <a:rPr lang="en-GB" dirty="0"/>
              <a:t>To calculate percentiles of height: have the data in height order (sorted by height).</a:t>
            </a:r>
          </a:p>
          <a:p>
            <a:endParaRPr lang="en-GB" dirty="0"/>
          </a:p>
          <a:p>
            <a:r>
              <a:rPr lang="en-GB" dirty="0"/>
              <a:t>To calculate percentiles of age: have the data in age order.</a:t>
            </a:r>
          </a:p>
          <a:p>
            <a:endParaRPr lang="en-GB" dirty="0"/>
          </a:p>
          <a:p>
            <a:r>
              <a:rPr lang="en-GB" dirty="0"/>
              <a:t>And so on.</a:t>
            </a:r>
          </a:p>
          <a:p>
            <a:endParaRPr lang="en-GB" dirty="0"/>
          </a:p>
          <a:p>
            <a:r>
              <a:rPr lang="en-GB" dirty="0"/>
              <a:t> </a:t>
            </a:r>
            <a:endParaRPr lang="en-IN" dirty="0"/>
          </a:p>
        </p:txBody>
      </p:sp>
    </p:spTree>
    <p:extLst>
      <p:ext uri="{BB962C8B-B14F-4D97-AF65-F5344CB8AC3E}">
        <p14:creationId xmlns:p14="http://schemas.microsoft.com/office/powerpoint/2010/main" val="1278669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9780C80-AB6E-1C36-1119-BFD2A003E2B6}"/>
              </a:ext>
            </a:extLst>
          </p:cNvPr>
          <p:cNvPicPr>
            <a:picLocks noGrp="1" noChangeAspect="1"/>
          </p:cNvPicPr>
          <p:nvPr>
            <p:ph idx="1"/>
          </p:nvPr>
        </p:nvPicPr>
        <p:blipFill>
          <a:blip r:embed="rId2"/>
          <a:stretch>
            <a:fillRect/>
          </a:stretch>
        </p:blipFill>
        <p:spPr>
          <a:xfrm>
            <a:off x="876740" y="599439"/>
            <a:ext cx="9852219" cy="6029911"/>
          </a:xfrm>
        </p:spPr>
      </p:pic>
    </p:spTree>
    <p:extLst>
      <p:ext uri="{BB962C8B-B14F-4D97-AF65-F5344CB8AC3E}">
        <p14:creationId xmlns:p14="http://schemas.microsoft.com/office/powerpoint/2010/main" val="3948062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29599A3-A9FC-C35F-6331-494869F65DA8}"/>
              </a:ext>
            </a:extLst>
          </p:cNvPr>
          <p:cNvSpPr>
            <a:spLocks noGrp="1"/>
          </p:cNvSpPr>
          <p:nvPr>
            <p:ph idx="1"/>
          </p:nvPr>
        </p:nvSpPr>
        <p:spPr/>
        <p:txBody>
          <a:bodyPr/>
          <a:lstStyle/>
          <a:p>
            <a:r>
              <a:rPr lang="en-GB" dirty="0"/>
              <a:t>Grouped Data</a:t>
            </a:r>
          </a:p>
          <a:p>
            <a:r>
              <a:rPr lang="en-GB" dirty="0"/>
              <a:t>When the data is grouped:</a:t>
            </a:r>
          </a:p>
          <a:p>
            <a:endParaRPr lang="en-GB" dirty="0"/>
          </a:p>
          <a:p>
            <a:r>
              <a:rPr lang="en-GB" dirty="0"/>
              <a:t>Add up all percentages below the score.</a:t>
            </a:r>
          </a:p>
          <a:p>
            <a:endParaRPr lang="en-GB" dirty="0"/>
          </a:p>
          <a:p>
            <a:r>
              <a:rPr lang="en-GB" dirty="0"/>
              <a:t>plus half the percentage at the score.</a:t>
            </a:r>
            <a:endParaRPr lang="en-IN" dirty="0"/>
          </a:p>
        </p:txBody>
      </p:sp>
    </p:spTree>
    <p:extLst>
      <p:ext uri="{BB962C8B-B14F-4D97-AF65-F5344CB8AC3E}">
        <p14:creationId xmlns:p14="http://schemas.microsoft.com/office/powerpoint/2010/main" val="5636511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4170AF2-A973-91ED-2C92-C006295C8A61}"/>
              </a:ext>
            </a:extLst>
          </p:cNvPr>
          <p:cNvPicPr>
            <a:picLocks noGrp="1" noChangeAspect="1"/>
          </p:cNvPicPr>
          <p:nvPr>
            <p:ph idx="1"/>
          </p:nvPr>
        </p:nvPicPr>
        <p:blipFill>
          <a:blip r:embed="rId2"/>
          <a:stretch>
            <a:fillRect/>
          </a:stretch>
        </p:blipFill>
        <p:spPr>
          <a:xfrm>
            <a:off x="735066" y="548640"/>
            <a:ext cx="10014214" cy="5760720"/>
          </a:xfrm>
        </p:spPr>
      </p:pic>
    </p:spTree>
    <p:extLst>
      <p:ext uri="{BB962C8B-B14F-4D97-AF65-F5344CB8AC3E}">
        <p14:creationId xmlns:p14="http://schemas.microsoft.com/office/powerpoint/2010/main" val="5128063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B69B6C2-0E77-5837-83B3-BB72AA28DB94}"/>
              </a:ext>
            </a:extLst>
          </p:cNvPr>
          <p:cNvSpPr>
            <a:spLocks noGrp="1"/>
          </p:cNvSpPr>
          <p:nvPr>
            <p:ph idx="1"/>
          </p:nvPr>
        </p:nvSpPr>
        <p:spPr>
          <a:xfrm>
            <a:off x="629920" y="426720"/>
            <a:ext cx="10723880" cy="5750243"/>
          </a:xfrm>
        </p:spPr>
        <p:txBody>
          <a:bodyPr>
            <a:normAutofit/>
          </a:bodyPr>
          <a:lstStyle/>
          <a:p>
            <a:r>
              <a:rPr lang="en-GB" dirty="0"/>
              <a:t>Deciles</a:t>
            </a:r>
          </a:p>
          <a:p>
            <a:r>
              <a:rPr lang="en-GB" dirty="0"/>
              <a:t>Deciles are similar to Percentiles (sounds like decimal and percentile together), as they split the data into 10% groups:</a:t>
            </a:r>
          </a:p>
          <a:p>
            <a:endParaRPr lang="en-GB" dirty="0"/>
          </a:p>
          <a:p>
            <a:r>
              <a:rPr lang="en-GB" dirty="0"/>
              <a:t>The 1st decile is the 10th percentile (the value that divides the data so that 10% is below it)</a:t>
            </a:r>
          </a:p>
          <a:p>
            <a:endParaRPr lang="en-GB" dirty="0"/>
          </a:p>
          <a:p>
            <a:r>
              <a:rPr lang="en-GB" dirty="0"/>
              <a:t>The 2nd decile is the 20th percentile (the value that divides the data so that 20% is below it)</a:t>
            </a:r>
          </a:p>
          <a:p>
            <a:endParaRPr lang="en-GB" dirty="0"/>
          </a:p>
          <a:p>
            <a:r>
              <a:rPr lang="en-GB" dirty="0"/>
              <a:t>etc!</a:t>
            </a:r>
            <a:endParaRPr lang="en-IN" dirty="0"/>
          </a:p>
        </p:txBody>
      </p:sp>
    </p:spTree>
    <p:extLst>
      <p:ext uri="{BB962C8B-B14F-4D97-AF65-F5344CB8AC3E}">
        <p14:creationId xmlns:p14="http://schemas.microsoft.com/office/powerpoint/2010/main" val="3515230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C5439E-EA98-7627-651A-DAA319BEE2A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1DF9048F-BC20-DA56-8F69-FFF999EC9956}"/>
              </a:ext>
            </a:extLst>
          </p:cNvPr>
          <p:cNvPicPr>
            <a:picLocks noGrp="1" noChangeAspect="1"/>
          </p:cNvPicPr>
          <p:nvPr>
            <p:ph idx="1"/>
          </p:nvPr>
        </p:nvPicPr>
        <p:blipFill>
          <a:blip r:embed="rId2"/>
          <a:stretch>
            <a:fillRect/>
          </a:stretch>
        </p:blipFill>
        <p:spPr>
          <a:xfrm>
            <a:off x="781244" y="2072640"/>
            <a:ext cx="10354115" cy="3810000"/>
          </a:xfrm>
        </p:spPr>
      </p:pic>
    </p:spTree>
    <p:extLst>
      <p:ext uri="{BB962C8B-B14F-4D97-AF65-F5344CB8AC3E}">
        <p14:creationId xmlns:p14="http://schemas.microsoft.com/office/powerpoint/2010/main" val="15444675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BF2AC1-516A-CF70-E980-6AA62410124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B32E231-2EC7-27D2-3F8F-33FEDB6860F5}"/>
              </a:ext>
            </a:extLst>
          </p:cNvPr>
          <p:cNvSpPr>
            <a:spLocks noGrp="1"/>
          </p:cNvSpPr>
          <p:nvPr>
            <p:ph idx="1"/>
          </p:nvPr>
        </p:nvSpPr>
        <p:spPr/>
        <p:txBody>
          <a:bodyPr/>
          <a:lstStyle/>
          <a:p>
            <a:r>
              <a:rPr lang="en-GB" dirty="0"/>
              <a:t>Quartiles</a:t>
            </a:r>
          </a:p>
          <a:p>
            <a:r>
              <a:rPr lang="en-GB" dirty="0"/>
              <a:t>Another related idea is Quartiles, which splits the data into quarters:</a:t>
            </a:r>
            <a:endParaRPr lang="en-IN" dirty="0"/>
          </a:p>
        </p:txBody>
      </p:sp>
    </p:spTree>
    <p:extLst>
      <p:ext uri="{BB962C8B-B14F-4D97-AF65-F5344CB8AC3E}">
        <p14:creationId xmlns:p14="http://schemas.microsoft.com/office/powerpoint/2010/main" val="173133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95DFE7D-EDDB-AD19-34DB-82B3492B35C0}"/>
              </a:ext>
            </a:extLst>
          </p:cNvPr>
          <p:cNvPicPr>
            <a:picLocks noGrp="1" noChangeAspect="1"/>
          </p:cNvPicPr>
          <p:nvPr>
            <p:ph idx="1"/>
          </p:nvPr>
        </p:nvPicPr>
        <p:blipFill>
          <a:blip r:embed="rId2"/>
          <a:stretch>
            <a:fillRect/>
          </a:stretch>
        </p:blipFill>
        <p:spPr>
          <a:xfrm>
            <a:off x="902175" y="426721"/>
            <a:ext cx="7892713" cy="5432044"/>
          </a:xfrm>
        </p:spPr>
      </p:pic>
    </p:spTree>
    <p:extLst>
      <p:ext uri="{BB962C8B-B14F-4D97-AF65-F5344CB8AC3E}">
        <p14:creationId xmlns:p14="http://schemas.microsoft.com/office/powerpoint/2010/main" val="1509751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931AF5C-73CF-5B52-3CA1-D0A5E6871FA3}"/>
              </a:ext>
            </a:extLst>
          </p:cNvPr>
          <p:cNvSpPr>
            <a:spLocks noGrp="1"/>
          </p:cNvSpPr>
          <p:nvPr>
            <p:ph idx="1"/>
          </p:nvPr>
        </p:nvSpPr>
        <p:spPr/>
        <p:txBody>
          <a:bodyPr/>
          <a:lstStyle/>
          <a:p>
            <a:r>
              <a:rPr lang="en-GB" dirty="0"/>
              <a:t>The Quartiles also divide the data into divisions of 25%, so:</a:t>
            </a:r>
          </a:p>
          <a:p>
            <a:endParaRPr lang="en-GB" dirty="0"/>
          </a:p>
          <a:p>
            <a:r>
              <a:rPr lang="en-GB" dirty="0"/>
              <a:t>Quartile 1 (Q1) can be called the 25th percentile</a:t>
            </a:r>
          </a:p>
          <a:p>
            <a:endParaRPr lang="en-GB" dirty="0"/>
          </a:p>
          <a:p>
            <a:r>
              <a:rPr lang="en-GB" dirty="0"/>
              <a:t>Quartile 2 (Q2) can be called the 50th percentile</a:t>
            </a:r>
          </a:p>
          <a:p>
            <a:endParaRPr lang="en-GB" dirty="0"/>
          </a:p>
          <a:p>
            <a:r>
              <a:rPr lang="en-GB" dirty="0"/>
              <a:t>Quartile 3 (Q3) can be called the 75th percentile</a:t>
            </a:r>
            <a:endParaRPr lang="en-IN" dirty="0"/>
          </a:p>
        </p:txBody>
      </p:sp>
    </p:spTree>
    <p:extLst>
      <p:ext uri="{BB962C8B-B14F-4D97-AF65-F5344CB8AC3E}">
        <p14:creationId xmlns:p14="http://schemas.microsoft.com/office/powerpoint/2010/main" val="41399628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BBD6138D-C809-6F10-0403-C4E010FD0CCF}"/>
              </a:ext>
            </a:extLst>
          </p:cNvPr>
          <p:cNvPicPr>
            <a:picLocks noGrp="1" noChangeAspect="1"/>
          </p:cNvPicPr>
          <p:nvPr>
            <p:ph idx="1"/>
          </p:nvPr>
        </p:nvPicPr>
        <p:blipFill>
          <a:blip r:embed="rId2"/>
          <a:stretch>
            <a:fillRect/>
          </a:stretch>
        </p:blipFill>
        <p:spPr>
          <a:xfrm>
            <a:off x="1076961" y="2021840"/>
            <a:ext cx="9609790" cy="3799840"/>
          </a:xfrm>
        </p:spPr>
      </p:pic>
    </p:spTree>
    <p:extLst>
      <p:ext uri="{BB962C8B-B14F-4D97-AF65-F5344CB8AC3E}">
        <p14:creationId xmlns:p14="http://schemas.microsoft.com/office/powerpoint/2010/main" val="462856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D36A283-6077-5A54-2BBA-9933B7F7055A}"/>
              </a:ext>
            </a:extLst>
          </p:cNvPr>
          <p:cNvSpPr>
            <a:spLocks noGrp="1"/>
          </p:cNvSpPr>
          <p:nvPr>
            <p:ph idx="1"/>
          </p:nvPr>
        </p:nvSpPr>
        <p:spPr>
          <a:xfrm>
            <a:off x="721360" y="396240"/>
            <a:ext cx="10632440" cy="5780723"/>
          </a:xfrm>
        </p:spPr>
        <p:txBody>
          <a:bodyPr/>
          <a:lstStyle/>
          <a:p>
            <a:r>
              <a:rPr lang="en-GB" dirty="0"/>
              <a:t>Estimating Percentiles</a:t>
            </a:r>
          </a:p>
          <a:p>
            <a:r>
              <a:rPr lang="en-GB" dirty="0"/>
              <a:t>We can estimate percentiles from a line graph.</a:t>
            </a:r>
            <a:endParaRPr lang="en-IN" dirty="0"/>
          </a:p>
        </p:txBody>
      </p:sp>
      <p:pic>
        <p:nvPicPr>
          <p:cNvPr id="5" name="Picture 4">
            <a:extLst>
              <a:ext uri="{FF2B5EF4-FFF2-40B4-BE49-F238E27FC236}">
                <a16:creationId xmlns="" xmlns:a16="http://schemas.microsoft.com/office/drawing/2014/main" id="{CBE7AC4F-85CB-3C31-2558-3BB9C4383018}"/>
              </a:ext>
            </a:extLst>
          </p:cNvPr>
          <p:cNvPicPr>
            <a:picLocks noChangeAspect="1"/>
          </p:cNvPicPr>
          <p:nvPr/>
        </p:nvPicPr>
        <p:blipFill>
          <a:blip r:embed="rId2"/>
          <a:stretch>
            <a:fillRect/>
          </a:stretch>
        </p:blipFill>
        <p:spPr>
          <a:xfrm>
            <a:off x="924560" y="1692184"/>
            <a:ext cx="9133840" cy="4962615"/>
          </a:xfrm>
          <a:prstGeom prst="rect">
            <a:avLst/>
          </a:prstGeom>
        </p:spPr>
      </p:pic>
    </p:spTree>
    <p:extLst>
      <p:ext uri="{BB962C8B-B14F-4D97-AF65-F5344CB8AC3E}">
        <p14:creationId xmlns:p14="http://schemas.microsoft.com/office/powerpoint/2010/main" val="13386820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BA38E18B-884F-81AA-1DA7-12821B7AD309}"/>
              </a:ext>
            </a:extLst>
          </p:cNvPr>
          <p:cNvPicPr>
            <a:picLocks noGrp="1" noChangeAspect="1"/>
          </p:cNvPicPr>
          <p:nvPr>
            <p:ph idx="1"/>
          </p:nvPr>
        </p:nvPicPr>
        <p:blipFill>
          <a:blip r:embed="rId2"/>
          <a:stretch>
            <a:fillRect/>
          </a:stretch>
        </p:blipFill>
        <p:spPr>
          <a:xfrm>
            <a:off x="1240408" y="833120"/>
            <a:ext cx="9523625" cy="5374640"/>
          </a:xfrm>
        </p:spPr>
      </p:pic>
    </p:spTree>
    <p:extLst>
      <p:ext uri="{BB962C8B-B14F-4D97-AF65-F5344CB8AC3E}">
        <p14:creationId xmlns:p14="http://schemas.microsoft.com/office/powerpoint/2010/main" val="3756603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0C4811E-079B-2482-12C2-F17364FAA3FD}"/>
              </a:ext>
            </a:extLst>
          </p:cNvPr>
          <p:cNvSpPr>
            <a:spLocks noGrp="1"/>
          </p:cNvSpPr>
          <p:nvPr>
            <p:ph idx="1"/>
          </p:nvPr>
        </p:nvSpPr>
        <p:spPr>
          <a:xfrm>
            <a:off x="741680" y="609600"/>
            <a:ext cx="10612120" cy="5567363"/>
          </a:xfrm>
        </p:spPr>
        <p:txBody>
          <a:bodyPr/>
          <a:lstStyle/>
          <a:p>
            <a:r>
              <a:rPr lang="en-GB" dirty="0"/>
              <a:t>Statistics is a mathematical science including methods of collecting, organizing and </a:t>
            </a:r>
            <a:r>
              <a:rPr lang="en-GB" dirty="0" err="1"/>
              <a:t>analyzing</a:t>
            </a:r>
            <a:r>
              <a:rPr lang="en-GB" dirty="0"/>
              <a:t> data in such a way that meaningful conclusions can be drawn from them. In general, its investigations and analyses fall into two broad categories called descriptive and inferential statistics.</a:t>
            </a:r>
            <a:endParaRPr lang="en-IN" dirty="0"/>
          </a:p>
        </p:txBody>
      </p:sp>
    </p:spTree>
    <p:extLst>
      <p:ext uri="{BB962C8B-B14F-4D97-AF65-F5344CB8AC3E}">
        <p14:creationId xmlns:p14="http://schemas.microsoft.com/office/powerpoint/2010/main" val="1028144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E57AC1D-4024-E810-4184-D24696D67155}"/>
              </a:ext>
            </a:extLst>
          </p:cNvPr>
          <p:cNvPicPr>
            <a:picLocks noGrp="1" noChangeAspect="1"/>
          </p:cNvPicPr>
          <p:nvPr>
            <p:ph idx="1"/>
          </p:nvPr>
        </p:nvPicPr>
        <p:blipFill>
          <a:blip r:embed="rId2"/>
          <a:stretch>
            <a:fillRect/>
          </a:stretch>
        </p:blipFill>
        <p:spPr>
          <a:xfrm>
            <a:off x="1004027" y="262181"/>
            <a:ext cx="10183945" cy="6333638"/>
          </a:xfrm>
        </p:spPr>
      </p:pic>
    </p:spTree>
    <p:extLst>
      <p:ext uri="{BB962C8B-B14F-4D97-AF65-F5344CB8AC3E}">
        <p14:creationId xmlns:p14="http://schemas.microsoft.com/office/powerpoint/2010/main" val="783478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C063034-8D2A-C847-D6AB-9F898520266E}"/>
              </a:ext>
            </a:extLst>
          </p:cNvPr>
          <p:cNvPicPr>
            <a:picLocks noGrp="1" noChangeAspect="1"/>
          </p:cNvPicPr>
          <p:nvPr>
            <p:ph idx="1"/>
          </p:nvPr>
        </p:nvPicPr>
        <p:blipFill>
          <a:blip r:embed="rId2"/>
          <a:stretch>
            <a:fillRect/>
          </a:stretch>
        </p:blipFill>
        <p:spPr>
          <a:xfrm>
            <a:off x="600451" y="894081"/>
            <a:ext cx="9894829" cy="5594590"/>
          </a:xfrm>
        </p:spPr>
      </p:pic>
    </p:spTree>
    <p:extLst>
      <p:ext uri="{BB962C8B-B14F-4D97-AF65-F5344CB8AC3E}">
        <p14:creationId xmlns:p14="http://schemas.microsoft.com/office/powerpoint/2010/main" val="4034619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96E5736-817E-840B-1904-318E65B289C8}"/>
              </a:ext>
            </a:extLst>
          </p:cNvPr>
          <p:cNvSpPr>
            <a:spLocks noGrp="1"/>
          </p:cNvSpPr>
          <p:nvPr>
            <p:ph idx="1"/>
          </p:nvPr>
        </p:nvSpPr>
        <p:spPr>
          <a:xfrm>
            <a:off x="447040" y="254000"/>
            <a:ext cx="10906760" cy="5922963"/>
          </a:xfrm>
        </p:spPr>
        <p:txBody>
          <a:bodyPr>
            <a:normAutofit/>
          </a:bodyPr>
          <a:lstStyle/>
          <a:p>
            <a:r>
              <a:rPr lang="en-GB" dirty="0"/>
              <a:t>Mean Deviation</a:t>
            </a:r>
          </a:p>
          <a:p>
            <a:r>
              <a:rPr lang="en-GB" dirty="0"/>
              <a:t>How far, on average, all values are from the middle.</a:t>
            </a:r>
          </a:p>
          <a:p>
            <a:endParaRPr lang="en-GB" dirty="0"/>
          </a:p>
          <a:p>
            <a:r>
              <a:rPr lang="en-GB" dirty="0"/>
              <a:t>The mean deviation is the first measure of dispersion that we will use that actually uses each data value in its computation.</a:t>
            </a:r>
          </a:p>
          <a:p>
            <a:endParaRPr lang="en-GB" dirty="0"/>
          </a:p>
          <a:p>
            <a:r>
              <a:rPr lang="en-GB" dirty="0"/>
              <a:t> It is the mean of the distances between each value and the mean.</a:t>
            </a:r>
          </a:p>
          <a:p>
            <a:endParaRPr lang="en-GB" dirty="0"/>
          </a:p>
          <a:p>
            <a:r>
              <a:rPr lang="en-GB" dirty="0"/>
              <a:t> It gives us an idea of how spread out from the </a:t>
            </a:r>
            <a:r>
              <a:rPr lang="en-GB" dirty="0" err="1"/>
              <a:t>center</a:t>
            </a:r>
            <a:r>
              <a:rPr lang="en-GB" dirty="0"/>
              <a:t> the set of values is.</a:t>
            </a:r>
            <a:endParaRPr lang="en-IN" dirty="0"/>
          </a:p>
        </p:txBody>
      </p:sp>
    </p:spTree>
    <p:extLst>
      <p:ext uri="{BB962C8B-B14F-4D97-AF65-F5344CB8AC3E}">
        <p14:creationId xmlns:p14="http://schemas.microsoft.com/office/powerpoint/2010/main" val="6932786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7398B52-8181-233A-DDD4-BBC9737C5696}"/>
              </a:ext>
            </a:extLst>
          </p:cNvPr>
          <p:cNvSpPr>
            <a:spLocks noGrp="1"/>
          </p:cNvSpPr>
          <p:nvPr>
            <p:ph idx="1"/>
          </p:nvPr>
        </p:nvSpPr>
        <p:spPr>
          <a:xfrm>
            <a:off x="629920" y="497840"/>
            <a:ext cx="10723880" cy="5679123"/>
          </a:xfrm>
        </p:spPr>
        <p:txBody>
          <a:bodyPr>
            <a:normAutofit fontScale="92500" lnSpcReduction="10000"/>
          </a:bodyPr>
          <a:lstStyle/>
          <a:p>
            <a:r>
              <a:rPr lang="en-GB" dirty="0"/>
              <a:t>Calculating It</a:t>
            </a:r>
          </a:p>
          <a:p>
            <a:endParaRPr lang="en-GB" dirty="0"/>
          </a:p>
          <a:p>
            <a:r>
              <a:rPr lang="en-GB" dirty="0"/>
              <a:t>Find the mean of all values ... use it to work out distances ... then find the mean of those distances!</a:t>
            </a:r>
          </a:p>
          <a:p>
            <a:endParaRPr lang="en-GB" dirty="0"/>
          </a:p>
          <a:p>
            <a:r>
              <a:rPr lang="en-GB" dirty="0"/>
              <a:t>In three steps:</a:t>
            </a:r>
          </a:p>
          <a:p>
            <a:endParaRPr lang="en-GB" dirty="0"/>
          </a:p>
          <a:p>
            <a:r>
              <a:rPr lang="en-GB" dirty="0"/>
              <a:t>1. Find the mean of all values</a:t>
            </a:r>
          </a:p>
          <a:p>
            <a:endParaRPr lang="en-GB" dirty="0"/>
          </a:p>
          <a:p>
            <a:r>
              <a:rPr lang="en-GB" dirty="0"/>
              <a:t>2. Find the distance of each value from that mean (subtract the mean from each value, ignore minus signs)</a:t>
            </a:r>
          </a:p>
          <a:p>
            <a:endParaRPr lang="en-GB" dirty="0"/>
          </a:p>
          <a:p>
            <a:r>
              <a:rPr lang="en-GB" dirty="0"/>
              <a:t>3. Then find the mean of those distances</a:t>
            </a:r>
            <a:endParaRPr lang="en-IN" dirty="0"/>
          </a:p>
        </p:txBody>
      </p:sp>
    </p:spTree>
    <p:extLst>
      <p:ext uri="{BB962C8B-B14F-4D97-AF65-F5344CB8AC3E}">
        <p14:creationId xmlns:p14="http://schemas.microsoft.com/office/powerpoint/2010/main" val="32307927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4625328-F893-CE7C-FD95-E2164953CDBE}"/>
              </a:ext>
            </a:extLst>
          </p:cNvPr>
          <p:cNvPicPr>
            <a:picLocks noGrp="1" noChangeAspect="1"/>
          </p:cNvPicPr>
          <p:nvPr>
            <p:ph idx="1"/>
          </p:nvPr>
        </p:nvPicPr>
        <p:blipFill>
          <a:blip r:embed="rId2"/>
          <a:stretch>
            <a:fillRect/>
          </a:stretch>
        </p:blipFill>
        <p:spPr>
          <a:xfrm>
            <a:off x="626900" y="81280"/>
            <a:ext cx="9492460" cy="6803784"/>
          </a:xfrm>
        </p:spPr>
      </p:pic>
    </p:spTree>
    <p:extLst>
      <p:ext uri="{BB962C8B-B14F-4D97-AF65-F5344CB8AC3E}">
        <p14:creationId xmlns:p14="http://schemas.microsoft.com/office/powerpoint/2010/main" val="4881091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AA2F3A6-7E4D-F6C3-B2BD-AFF2B5B18867}"/>
              </a:ext>
            </a:extLst>
          </p:cNvPr>
          <p:cNvPicPr>
            <a:picLocks noGrp="1" noChangeAspect="1"/>
          </p:cNvPicPr>
          <p:nvPr>
            <p:ph idx="1"/>
          </p:nvPr>
        </p:nvPicPr>
        <p:blipFill>
          <a:blip r:embed="rId2"/>
          <a:stretch>
            <a:fillRect/>
          </a:stretch>
        </p:blipFill>
        <p:spPr>
          <a:xfrm>
            <a:off x="222067" y="416560"/>
            <a:ext cx="11004733" cy="6441440"/>
          </a:xfrm>
        </p:spPr>
      </p:pic>
    </p:spTree>
    <p:extLst>
      <p:ext uri="{BB962C8B-B14F-4D97-AF65-F5344CB8AC3E}">
        <p14:creationId xmlns:p14="http://schemas.microsoft.com/office/powerpoint/2010/main" val="25317800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86CF8C-A1DB-F353-09A6-C0373C93D6B0}"/>
              </a:ext>
            </a:extLst>
          </p:cNvPr>
          <p:cNvSpPr>
            <a:spLocks noGrp="1"/>
          </p:cNvSpPr>
          <p:nvPr>
            <p:ph idx="1"/>
          </p:nvPr>
        </p:nvSpPr>
        <p:spPr>
          <a:xfrm>
            <a:off x="711200" y="568960"/>
            <a:ext cx="10642600" cy="5608003"/>
          </a:xfrm>
        </p:spPr>
        <p:txBody>
          <a:bodyPr/>
          <a:lstStyle/>
          <a:p>
            <a:r>
              <a:rPr lang="en-GB" dirty="0"/>
              <a:t>It tells us how far, on average, all values are from the middle.</a:t>
            </a:r>
          </a:p>
          <a:p>
            <a:endParaRPr lang="en-GB" dirty="0"/>
          </a:p>
          <a:p>
            <a:r>
              <a:rPr lang="en-GB" dirty="0"/>
              <a:t>In that example the values are, on average, 3.75 away from the middle.</a:t>
            </a:r>
          </a:p>
          <a:p>
            <a:endParaRPr lang="en-GB" dirty="0"/>
          </a:p>
          <a:p>
            <a:r>
              <a:rPr lang="en-GB" dirty="0"/>
              <a:t> </a:t>
            </a:r>
          </a:p>
          <a:p>
            <a:endParaRPr lang="en-GB" dirty="0"/>
          </a:p>
          <a:p>
            <a:r>
              <a:rPr lang="en-GB" dirty="0"/>
              <a:t>Deviation = Distance </a:t>
            </a:r>
          </a:p>
          <a:p>
            <a:endParaRPr lang="en-GB" dirty="0"/>
          </a:p>
          <a:p>
            <a:endParaRPr lang="en-IN" dirty="0"/>
          </a:p>
        </p:txBody>
      </p:sp>
    </p:spTree>
    <p:extLst>
      <p:ext uri="{BB962C8B-B14F-4D97-AF65-F5344CB8AC3E}">
        <p14:creationId xmlns:p14="http://schemas.microsoft.com/office/powerpoint/2010/main" val="32648230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63506929-E331-69A3-77B5-3762788D71AB}"/>
              </a:ext>
            </a:extLst>
          </p:cNvPr>
          <p:cNvPicPr>
            <a:picLocks noGrp="1" noChangeAspect="1"/>
          </p:cNvPicPr>
          <p:nvPr>
            <p:ph idx="1"/>
          </p:nvPr>
        </p:nvPicPr>
        <p:blipFill>
          <a:blip r:embed="rId2"/>
          <a:stretch>
            <a:fillRect/>
          </a:stretch>
        </p:blipFill>
        <p:spPr>
          <a:xfrm>
            <a:off x="426027" y="270164"/>
            <a:ext cx="10993582" cy="5995554"/>
          </a:xfrm>
        </p:spPr>
      </p:pic>
    </p:spTree>
    <p:extLst>
      <p:ext uri="{BB962C8B-B14F-4D97-AF65-F5344CB8AC3E}">
        <p14:creationId xmlns:p14="http://schemas.microsoft.com/office/powerpoint/2010/main" val="3060639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7D45496-2EAE-7939-4D4E-79E1056F53B3}"/>
              </a:ext>
            </a:extLst>
          </p:cNvPr>
          <p:cNvPicPr>
            <a:picLocks noGrp="1" noChangeAspect="1"/>
          </p:cNvPicPr>
          <p:nvPr>
            <p:ph idx="1"/>
          </p:nvPr>
        </p:nvPicPr>
        <p:blipFill>
          <a:blip r:embed="rId2"/>
          <a:stretch>
            <a:fillRect/>
          </a:stretch>
        </p:blipFill>
        <p:spPr>
          <a:xfrm>
            <a:off x="131844" y="213360"/>
            <a:ext cx="11298155" cy="5974080"/>
          </a:xfrm>
        </p:spPr>
      </p:pic>
    </p:spTree>
    <p:extLst>
      <p:ext uri="{BB962C8B-B14F-4D97-AF65-F5344CB8AC3E}">
        <p14:creationId xmlns:p14="http://schemas.microsoft.com/office/powerpoint/2010/main" val="4252127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ECEC2A6-2BF9-7962-92FF-0683F70A6292}"/>
              </a:ext>
            </a:extLst>
          </p:cNvPr>
          <p:cNvPicPr>
            <a:picLocks noGrp="1" noChangeAspect="1"/>
          </p:cNvPicPr>
          <p:nvPr>
            <p:ph idx="1"/>
          </p:nvPr>
        </p:nvPicPr>
        <p:blipFill>
          <a:blip r:embed="rId2"/>
          <a:stretch>
            <a:fillRect/>
          </a:stretch>
        </p:blipFill>
        <p:spPr>
          <a:xfrm>
            <a:off x="1797516" y="447040"/>
            <a:ext cx="8992404" cy="5140960"/>
          </a:xfrm>
        </p:spPr>
      </p:pic>
      <p:sp>
        <p:nvSpPr>
          <p:cNvPr id="7" name="TextBox 6">
            <a:extLst>
              <a:ext uri="{FF2B5EF4-FFF2-40B4-BE49-F238E27FC236}">
                <a16:creationId xmlns="" xmlns:a16="http://schemas.microsoft.com/office/drawing/2014/main" id="{8E4E82D9-1A8C-9EB3-5E20-0D9A1EB38744}"/>
              </a:ext>
            </a:extLst>
          </p:cNvPr>
          <p:cNvSpPr txBox="1"/>
          <p:nvPr/>
        </p:nvSpPr>
        <p:spPr>
          <a:xfrm>
            <a:off x="2189078" y="5887740"/>
            <a:ext cx="8209280" cy="523220"/>
          </a:xfrm>
          <a:prstGeom prst="rect">
            <a:avLst/>
          </a:prstGeom>
          <a:noFill/>
        </p:spPr>
        <p:txBody>
          <a:bodyPr wrap="square">
            <a:spAutoFit/>
          </a:bodyPr>
          <a:lstStyle/>
          <a:p>
            <a:r>
              <a:rPr lang="en-GB" sz="2800" dirty="0"/>
              <a:t>Let's do our example again, using the proper symbols:</a:t>
            </a:r>
            <a:endParaRPr lang="en-IN" sz="2800" dirty="0"/>
          </a:p>
        </p:txBody>
      </p:sp>
    </p:spTree>
    <p:extLst>
      <p:ext uri="{BB962C8B-B14F-4D97-AF65-F5344CB8AC3E}">
        <p14:creationId xmlns:p14="http://schemas.microsoft.com/office/powerpoint/2010/main" val="88992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A396782-0956-2E2D-6CFF-92A1D201178C}"/>
              </a:ext>
            </a:extLst>
          </p:cNvPr>
          <p:cNvSpPr>
            <a:spLocks noGrp="1"/>
          </p:cNvSpPr>
          <p:nvPr>
            <p:ph idx="1"/>
          </p:nvPr>
        </p:nvSpPr>
        <p:spPr>
          <a:xfrm>
            <a:off x="731520" y="690880"/>
            <a:ext cx="10622280" cy="5486083"/>
          </a:xfrm>
        </p:spPr>
        <p:txBody>
          <a:bodyPr>
            <a:normAutofit/>
          </a:bodyPr>
          <a:lstStyle/>
          <a:p>
            <a:r>
              <a:rPr lang="en-GB" dirty="0"/>
              <a:t>Descriptive statistics </a:t>
            </a:r>
          </a:p>
          <a:p>
            <a:endParaRPr lang="en-GB" dirty="0"/>
          </a:p>
          <a:p>
            <a:endParaRPr lang="en-GB" dirty="0"/>
          </a:p>
          <a:p>
            <a:r>
              <a:rPr lang="en-GB" dirty="0"/>
              <a:t>Descriptive statistics are brief descriptive coefficients (a numerical or constant quantity placed before and multiplying the variable in an algebraic expression (e.g. 4 in 4x y))that summarize a given data set, which can be either a representation of the entire or a sample of a population. </a:t>
            </a:r>
          </a:p>
          <a:p>
            <a:endParaRPr lang="en-GB" dirty="0"/>
          </a:p>
          <a:p>
            <a:r>
              <a:rPr lang="en-GB" dirty="0"/>
              <a:t>Descriptive statistics are broken down into measures of central tendency and measures of variability (spread).</a:t>
            </a:r>
          </a:p>
          <a:p>
            <a:endParaRPr lang="en-GB" dirty="0"/>
          </a:p>
          <a:p>
            <a:endParaRPr lang="en-IN" dirty="0"/>
          </a:p>
        </p:txBody>
      </p:sp>
    </p:spTree>
    <p:extLst>
      <p:ext uri="{BB962C8B-B14F-4D97-AF65-F5344CB8AC3E}">
        <p14:creationId xmlns:p14="http://schemas.microsoft.com/office/powerpoint/2010/main" val="1824500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DFB7454-175C-F788-C1FA-35F914F9FE4B}"/>
              </a:ext>
            </a:extLst>
          </p:cNvPr>
          <p:cNvSpPr>
            <a:spLocks noGrp="1"/>
          </p:cNvSpPr>
          <p:nvPr>
            <p:ph idx="1"/>
          </p:nvPr>
        </p:nvSpPr>
        <p:spPr>
          <a:xfrm>
            <a:off x="416560" y="406400"/>
            <a:ext cx="10937240" cy="5770563"/>
          </a:xfrm>
        </p:spPr>
        <p:txBody>
          <a:bodyPr/>
          <a:lstStyle/>
          <a:p>
            <a:r>
              <a:rPr lang="en-GB" dirty="0"/>
              <a:t>What Does It "Mean" ?</a:t>
            </a:r>
          </a:p>
          <a:p>
            <a:r>
              <a:rPr lang="en-GB" dirty="0"/>
              <a:t>Mean Deviation tells us how far, on average, all values are from the middle.</a:t>
            </a:r>
          </a:p>
          <a:p>
            <a:endParaRPr lang="en-GB" dirty="0"/>
          </a:p>
          <a:p>
            <a:r>
              <a:rPr lang="en-GB" dirty="0"/>
              <a:t>Here is an example :</a:t>
            </a:r>
            <a:endParaRPr lang="en-IN" dirty="0"/>
          </a:p>
        </p:txBody>
      </p:sp>
    </p:spTree>
    <p:extLst>
      <p:ext uri="{BB962C8B-B14F-4D97-AF65-F5344CB8AC3E}">
        <p14:creationId xmlns:p14="http://schemas.microsoft.com/office/powerpoint/2010/main" val="1931977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E97AD66-458C-733C-20D1-6718493520DB}"/>
              </a:ext>
            </a:extLst>
          </p:cNvPr>
          <p:cNvPicPr>
            <a:picLocks noGrp="1" noChangeAspect="1"/>
          </p:cNvPicPr>
          <p:nvPr>
            <p:ph idx="1"/>
          </p:nvPr>
        </p:nvPicPr>
        <p:blipFill>
          <a:blip r:embed="rId2"/>
          <a:stretch>
            <a:fillRect/>
          </a:stretch>
        </p:blipFill>
        <p:spPr>
          <a:xfrm>
            <a:off x="614939" y="396240"/>
            <a:ext cx="10987782" cy="5420592"/>
          </a:xfrm>
        </p:spPr>
      </p:pic>
    </p:spTree>
    <p:extLst>
      <p:ext uri="{BB962C8B-B14F-4D97-AF65-F5344CB8AC3E}">
        <p14:creationId xmlns:p14="http://schemas.microsoft.com/office/powerpoint/2010/main" val="3377837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821ED98-43E8-A2EE-6C4D-DB396F004A7E}"/>
              </a:ext>
            </a:extLst>
          </p:cNvPr>
          <p:cNvPicPr>
            <a:picLocks noGrp="1" noChangeAspect="1"/>
          </p:cNvPicPr>
          <p:nvPr>
            <p:ph idx="1"/>
          </p:nvPr>
        </p:nvPicPr>
        <p:blipFill>
          <a:blip r:embed="rId2"/>
          <a:stretch>
            <a:fillRect/>
          </a:stretch>
        </p:blipFill>
        <p:spPr>
          <a:xfrm>
            <a:off x="1694178" y="701040"/>
            <a:ext cx="8552330" cy="5089772"/>
          </a:xfrm>
        </p:spPr>
      </p:pic>
    </p:spTree>
    <p:extLst>
      <p:ext uri="{BB962C8B-B14F-4D97-AF65-F5344CB8AC3E}">
        <p14:creationId xmlns:p14="http://schemas.microsoft.com/office/powerpoint/2010/main" val="2030618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F3B4A76-07A0-E652-9C2D-57C691FB27F2}"/>
              </a:ext>
            </a:extLst>
          </p:cNvPr>
          <p:cNvPicPr>
            <a:picLocks noGrp="1" noChangeAspect="1"/>
          </p:cNvPicPr>
          <p:nvPr>
            <p:ph idx="1"/>
          </p:nvPr>
        </p:nvPicPr>
        <p:blipFill>
          <a:blip r:embed="rId2"/>
          <a:stretch>
            <a:fillRect/>
          </a:stretch>
        </p:blipFill>
        <p:spPr>
          <a:xfrm>
            <a:off x="508000" y="548640"/>
            <a:ext cx="11104880" cy="4616647"/>
          </a:xfrm>
        </p:spPr>
      </p:pic>
    </p:spTree>
    <p:extLst>
      <p:ext uri="{BB962C8B-B14F-4D97-AF65-F5344CB8AC3E}">
        <p14:creationId xmlns:p14="http://schemas.microsoft.com/office/powerpoint/2010/main" val="1323286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5E786-29D6-EEAC-4B84-AE36541DA48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9D2F42E-E6E3-0688-77F0-27BFE76342BD}"/>
              </a:ext>
            </a:extLst>
          </p:cNvPr>
          <p:cNvSpPr>
            <a:spLocks noGrp="1"/>
          </p:cNvSpPr>
          <p:nvPr>
            <p:ph idx="1"/>
          </p:nvPr>
        </p:nvSpPr>
        <p:spPr/>
        <p:txBody>
          <a:bodyPr/>
          <a:lstStyle/>
          <a:p>
            <a:r>
              <a:rPr lang="en-GB" dirty="0"/>
              <a:t>A Useful Check</a:t>
            </a:r>
          </a:p>
          <a:p>
            <a:r>
              <a:rPr lang="en-GB" dirty="0"/>
              <a:t>The deviations on one side of the mean should equal the deviations on the other side.</a:t>
            </a:r>
          </a:p>
          <a:p>
            <a:endParaRPr lang="en-GB" dirty="0"/>
          </a:p>
          <a:p>
            <a:r>
              <a:rPr lang="en-GB" dirty="0"/>
              <a:t>From our first example:</a:t>
            </a:r>
          </a:p>
          <a:p>
            <a:endParaRPr lang="en-GB" dirty="0"/>
          </a:p>
          <a:p>
            <a:endParaRPr lang="en-IN" dirty="0"/>
          </a:p>
        </p:txBody>
      </p:sp>
    </p:spTree>
    <p:extLst>
      <p:ext uri="{BB962C8B-B14F-4D97-AF65-F5344CB8AC3E}">
        <p14:creationId xmlns:p14="http://schemas.microsoft.com/office/powerpoint/2010/main" val="2934685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7D3A55B-B1F6-2713-EBB7-B76501C71801}"/>
              </a:ext>
            </a:extLst>
          </p:cNvPr>
          <p:cNvPicPr>
            <a:picLocks noGrp="1" noChangeAspect="1"/>
          </p:cNvPicPr>
          <p:nvPr>
            <p:ph idx="1"/>
          </p:nvPr>
        </p:nvPicPr>
        <p:blipFill>
          <a:blip r:embed="rId2"/>
          <a:stretch>
            <a:fillRect/>
          </a:stretch>
        </p:blipFill>
        <p:spPr>
          <a:xfrm>
            <a:off x="587502" y="1021080"/>
            <a:ext cx="11248898" cy="4795520"/>
          </a:xfrm>
        </p:spPr>
      </p:pic>
    </p:spTree>
    <p:extLst>
      <p:ext uri="{BB962C8B-B14F-4D97-AF65-F5344CB8AC3E}">
        <p14:creationId xmlns:p14="http://schemas.microsoft.com/office/powerpoint/2010/main" val="997274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A6E0078-936E-F368-EBE8-D1CC9EA4B066}"/>
              </a:ext>
            </a:extLst>
          </p:cNvPr>
          <p:cNvPicPr>
            <a:picLocks noGrp="1" noChangeAspect="1"/>
          </p:cNvPicPr>
          <p:nvPr>
            <p:ph idx="1"/>
          </p:nvPr>
        </p:nvPicPr>
        <p:blipFill>
          <a:blip r:embed="rId2"/>
          <a:stretch>
            <a:fillRect/>
          </a:stretch>
        </p:blipFill>
        <p:spPr>
          <a:xfrm>
            <a:off x="744877" y="1005840"/>
            <a:ext cx="11193123" cy="4368800"/>
          </a:xfrm>
        </p:spPr>
      </p:pic>
    </p:spTree>
    <p:extLst>
      <p:ext uri="{BB962C8B-B14F-4D97-AF65-F5344CB8AC3E}">
        <p14:creationId xmlns:p14="http://schemas.microsoft.com/office/powerpoint/2010/main" val="8280327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95ECFDF-1A8F-7487-7F5A-A79ABA4FF522}"/>
              </a:ext>
            </a:extLst>
          </p:cNvPr>
          <p:cNvSpPr>
            <a:spLocks noGrp="1"/>
          </p:cNvSpPr>
          <p:nvPr>
            <p:ph idx="1"/>
          </p:nvPr>
        </p:nvSpPr>
        <p:spPr>
          <a:xfrm>
            <a:off x="924560" y="731520"/>
            <a:ext cx="10429240" cy="5445443"/>
          </a:xfrm>
        </p:spPr>
        <p:txBody>
          <a:bodyPr/>
          <a:lstStyle/>
          <a:p>
            <a:r>
              <a:rPr lang="en-GB" dirty="0"/>
              <a:t>Question :1</a:t>
            </a:r>
          </a:p>
          <a:p>
            <a:endParaRPr lang="en-GB" dirty="0"/>
          </a:p>
          <a:p>
            <a:r>
              <a:rPr lang="en-GB" dirty="0"/>
              <a:t>Calculate the mean deviation for the numbers: 75, 83, 96, 100, 121 and 125</a:t>
            </a:r>
          </a:p>
          <a:p>
            <a:endParaRPr lang="en-GB" dirty="0"/>
          </a:p>
          <a:p>
            <a:r>
              <a:rPr lang="en-GB" dirty="0"/>
              <a:t>Answer</a:t>
            </a:r>
          </a:p>
          <a:p>
            <a:endParaRPr lang="en-GB" dirty="0"/>
          </a:p>
          <a:p>
            <a:endParaRPr lang="en-IN" dirty="0"/>
          </a:p>
        </p:txBody>
      </p:sp>
    </p:spTree>
    <p:extLst>
      <p:ext uri="{BB962C8B-B14F-4D97-AF65-F5344CB8AC3E}">
        <p14:creationId xmlns:p14="http://schemas.microsoft.com/office/powerpoint/2010/main" val="976230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3669417-BA7B-DA37-9328-2A0B3A77F8D2}"/>
              </a:ext>
            </a:extLst>
          </p:cNvPr>
          <p:cNvPicPr>
            <a:picLocks noGrp="1" noChangeAspect="1"/>
          </p:cNvPicPr>
          <p:nvPr>
            <p:ph idx="1"/>
          </p:nvPr>
        </p:nvPicPr>
        <p:blipFill>
          <a:blip r:embed="rId2"/>
          <a:stretch>
            <a:fillRect/>
          </a:stretch>
        </p:blipFill>
        <p:spPr>
          <a:xfrm>
            <a:off x="1838960" y="-34496"/>
            <a:ext cx="5968451" cy="6587696"/>
          </a:xfrm>
        </p:spPr>
      </p:pic>
    </p:spTree>
    <p:extLst>
      <p:ext uri="{BB962C8B-B14F-4D97-AF65-F5344CB8AC3E}">
        <p14:creationId xmlns:p14="http://schemas.microsoft.com/office/powerpoint/2010/main" val="1621026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BD269-8AE2-D7A7-B522-0C554D053FF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 xmlns:a16="http://schemas.microsoft.com/office/drawing/2014/main" id="{D6BBE339-5E70-EA43-5978-44C1E70BFC5D}"/>
              </a:ext>
            </a:extLst>
          </p:cNvPr>
          <p:cNvSpPr>
            <a:spLocks noGrp="1"/>
          </p:cNvSpPr>
          <p:nvPr>
            <p:ph idx="1"/>
          </p:nvPr>
        </p:nvSpPr>
        <p:spPr/>
        <p:txBody>
          <a:bodyPr/>
          <a:lstStyle/>
          <a:p>
            <a:r>
              <a:rPr lang="en-GB" dirty="0"/>
              <a:t>Question:2</a:t>
            </a:r>
          </a:p>
          <a:p>
            <a:endParaRPr lang="en-GB" dirty="0"/>
          </a:p>
          <a:p>
            <a:r>
              <a:rPr lang="en-GB" dirty="0"/>
              <a:t>Ten friends scored the following marks in their end-of-year math exam:</a:t>
            </a:r>
          </a:p>
          <a:p>
            <a:endParaRPr lang="en-GB" dirty="0"/>
          </a:p>
          <a:p>
            <a:r>
              <a:rPr lang="en-GB" dirty="0"/>
              <a:t>23%, 37%, 45%, 49%, 56%, 63%, 63%, 70%, 72% and 82%</a:t>
            </a:r>
          </a:p>
          <a:p>
            <a:endParaRPr lang="en-GB" dirty="0"/>
          </a:p>
          <a:p>
            <a:r>
              <a:rPr lang="en-GB" dirty="0"/>
              <a:t>What was the mean deviation of their marks?</a:t>
            </a:r>
            <a:endParaRPr lang="en-IN" dirty="0"/>
          </a:p>
        </p:txBody>
      </p:sp>
    </p:spTree>
    <p:extLst>
      <p:ext uri="{BB962C8B-B14F-4D97-AF65-F5344CB8AC3E}">
        <p14:creationId xmlns:p14="http://schemas.microsoft.com/office/powerpoint/2010/main" val="1532349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84EE8B6-6DD4-C644-7531-A4B22E1DDE01}"/>
              </a:ext>
            </a:extLst>
          </p:cNvPr>
          <p:cNvSpPr>
            <a:spLocks noGrp="1"/>
          </p:cNvSpPr>
          <p:nvPr>
            <p:ph idx="1"/>
          </p:nvPr>
        </p:nvSpPr>
        <p:spPr>
          <a:xfrm>
            <a:off x="772160" y="386080"/>
            <a:ext cx="10581640" cy="5790883"/>
          </a:xfrm>
        </p:spPr>
        <p:txBody>
          <a:bodyPr/>
          <a:lstStyle/>
          <a:p>
            <a:r>
              <a:rPr lang="en-GB" dirty="0"/>
              <a:t>Measures of Central Value</a:t>
            </a:r>
          </a:p>
          <a:p>
            <a:r>
              <a:rPr lang="en-GB" dirty="0"/>
              <a:t>When you have two or more numbers it is nice to find a value for the "</a:t>
            </a:r>
            <a:r>
              <a:rPr lang="en-GB" dirty="0" err="1"/>
              <a:t>center</a:t>
            </a:r>
            <a:r>
              <a:rPr lang="en-GB" dirty="0"/>
              <a:t>".</a:t>
            </a:r>
          </a:p>
          <a:p>
            <a:endParaRPr lang="en-GB" dirty="0"/>
          </a:p>
          <a:p>
            <a:r>
              <a:rPr lang="en-GB" dirty="0"/>
              <a:t>2 Numbers</a:t>
            </a:r>
          </a:p>
          <a:p>
            <a:endParaRPr lang="en-GB" dirty="0"/>
          </a:p>
          <a:p>
            <a:r>
              <a:rPr lang="en-GB" dirty="0"/>
              <a:t>With just 2 numbers the answer is easy: go half-way between.</a:t>
            </a:r>
            <a:endParaRPr lang="en-IN" dirty="0"/>
          </a:p>
        </p:txBody>
      </p:sp>
    </p:spTree>
    <p:extLst>
      <p:ext uri="{BB962C8B-B14F-4D97-AF65-F5344CB8AC3E}">
        <p14:creationId xmlns:p14="http://schemas.microsoft.com/office/powerpoint/2010/main" val="29138620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CA6602A-1FA6-D86C-4222-044FE8F6A4D0}"/>
              </a:ext>
            </a:extLst>
          </p:cNvPr>
          <p:cNvPicPr>
            <a:picLocks noGrp="1" noChangeAspect="1"/>
          </p:cNvPicPr>
          <p:nvPr>
            <p:ph idx="1"/>
          </p:nvPr>
        </p:nvPicPr>
        <p:blipFill>
          <a:blip r:embed="rId2"/>
          <a:stretch>
            <a:fillRect/>
          </a:stretch>
        </p:blipFill>
        <p:spPr>
          <a:xfrm>
            <a:off x="1554480" y="243840"/>
            <a:ext cx="8808720" cy="6634480"/>
          </a:xfrm>
        </p:spPr>
      </p:pic>
    </p:spTree>
    <p:extLst>
      <p:ext uri="{BB962C8B-B14F-4D97-AF65-F5344CB8AC3E}">
        <p14:creationId xmlns:p14="http://schemas.microsoft.com/office/powerpoint/2010/main" val="781236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C0098E1-C5EE-77D5-4C0A-79BD575F56FF}"/>
              </a:ext>
            </a:extLst>
          </p:cNvPr>
          <p:cNvPicPr>
            <a:picLocks noGrp="1" noChangeAspect="1"/>
          </p:cNvPicPr>
          <p:nvPr>
            <p:ph idx="1"/>
          </p:nvPr>
        </p:nvPicPr>
        <p:blipFill>
          <a:blip r:embed="rId2"/>
          <a:stretch>
            <a:fillRect/>
          </a:stretch>
        </p:blipFill>
        <p:spPr>
          <a:xfrm>
            <a:off x="961027" y="1036320"/>
            <a:ext cx="9666333" cy="3165049"/>
          </a:xfrm>
        </p:spPr>
      </p:pic>
    </p:spTree>
    <p:extLst>
      <p:ext uri="{BB962C8B-B14F-4D97-AF65-F5344CB8AC3E}">
        <p14:creationId xmlns:p14="http://schemas.microsoft.com/office/powerpoint/2010/main" val="2352954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1E29FCB-8E20-0F52-7213-D3D3DBBDE4D8}"/>
              </a:ext>
            </a:extLst>
          </p:cNvPr>
          <p:cNvPicPr>
            <a:picLocks noGrp="1" noChangeAspect="1"/>
          </p:cNvPicPr>
          <p:nvPr>
            <p:ph idx="1"/>
          </p:nvPr>
        </p:nvPicPr>
        <p:blipFill>
          <a:blip r:embed="rId2"/>
          <a:stretch>
            <a:fillRect/>
          </a:stretch>
        </p:blipFill>
        <p:spPr>
          <a:xfrm>
            <a:off x="751840" y="172720"/>
            <a:ext cx="9296399" cy="6553200"/>
          </a:xfrm>
        </p:spPr>
      </p:pic>
    </p:spTree>
    <p:extLst>
      <p:ext uri="{BB962C8B-B14F-4D97-AF65-F5344CB8AC3E}">
        <p14:creationId xmlns:p14="http://schemas.microsoft.com/office/powerpoint/2010/main" val="1677619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B95394E-0841-826E-AC7F-45AC337AB6C7}"/>
              </a:ext>
            </a:extLst>
          </p:cNvPr>
          <p:cNvSpPr>
            <a:spLocks noGrp="1"/>
          </p:cNvSpPr>
          <p:nvPr>
            <p:ph idx="1"/>
          </p:nvPr>
        </p:nvSpPr>
        <p:spPr>
          <a:xfrm>
            <a:off x="396240" y="132080"/>
            <a:ext cx="10957560" cy="6044883"/>
          </a:xfrm>
        </p:spPr>
        <p:txBody>
          <a:bodyPr/>
          <a:lstStyle/>
          <a:p>
            <a:r>
              <a:rPr lang="en-GB" dirty="0"/>
              <a:t>Question :4 </a:t>
            </a:r>
          </a:p>
          <a:p>
            <a:r>
              <a:rPr lang="en-GB" dirty="0"/>
              <a:t>What is the mean deviation of the first 10 numbers of the Fibonacci sequence?</a:t>
            </a:r>
          </a:p>
          <a:p>
            <a:r>
              <a:rPr lang="en-GB" dirty="0"/>
              <a:t>Answer</a:t>
            </a:r>
            <a:endParaRPr lang="en-IN" dirty="0"/>
          </a:p>
        </p:txBody>
      </p:sp>
      <p:pic>
        <p:nvPicPr>
          <p:cNvPr id="5" name="Picture 4">
            <a:extLst>
              <a:ext uri="{FF2B5EF4-FFF2-40B4-BE49-F238E27FC236}">
                <a16:creationId xmlns="" xmlns:a16="http://schemas.microsoft.com/office/drawing/2014/main" id="{9C7EDAD4-F13D-EB79-1344-167D1E2B3AD5}"/>
              </a:ext>
            </a:extLst>
          </p:cNvPr>
          <p:cNvPicPr>
            <a:picLocks noChangeAspect="1"/>
          </p:cNvPicPr>
          <p:nvPr/>
        </p:nvPicPr>
        <p:blipFill>
          <a:blip r:embed="rId2"/>
          <a:stretch>
            <a:fillRect/>
          </a:stretch>
        </p:blipFill>
        <p:spPr>
          <a:xfrm>
            <a:off x="1981200" y="1686560"/>
            <a:ext cx="7233920" cy="5049520"/>
          </a:xfrm>
          <a:prstGeom prst="rect">
            <a:avLst/>
          </a:prstGeom>
        </p:spPr>
      </p:pic>
    </p:spTree>
    <p:extLst>
      <p:ext uri="{BB962C8B-B14F-4D97-AF65-F5344CB8AC3E}">
        <p14:creationId xmlns:p14="http://schemas.microsoft.com/office/powerpoint/2010/main" val="374364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0246468-35F3-5AD7-67A1-46B30EFC1BD6}"/>
              </a:ext>
            </a:extLst>
          </p:cNvPr>
          <p:cNvSpPr>
            <a:spLocks noGrp="1"/>
          </p:cNvSpPr>
          <p:nvPr>
            <p:ph idx="1"/>
          </p:nvPr>
        </p:nvSpPr>
        <p:spPr>
          <a:xfrm>
            <a:off x="568960" y="416560"/>
            <a:ext cx="10784840" cy="5760403"/>
          </a:xfrm>
        </p:spPr>
        <p:txBody>
          <a:bodyPr>
            <a:normAutofit/>
          </a:bodyPr>
          <a:lstStyle/>
          <a:p>
            <a:r>
              <a:rPr lang="en-GB" dirty="0"/>
              <a:t>Standard Deviation and Variance</a:t>
            </a:r>
          </a:p>
          <a:p>
            <a:r>
              <a:rPr lang="en-GB" dirty="0"/>
              <a:t>Deviation just means how far from the </a:t>
            </a:r>
            <a:r>
              <a:rPr lang="en-GB" dirty="0" smtClean="0"/>
              <a:t>normal</a:t>
            </a:r>
            <a:endParaRPr lang="en-GB" dirty="0"/>
          </a:p>
          <a:p>
            <a:r>
              <a:rPr lang="en-GB" dirty="0"/>
              <a:t>Standard Deviation</a:t>
            </a:r>
          </a:p>
          <a:p>
            <a:r>
              <a:rPr lang="en-GB" dirty="0"/>
              <a:t>The Standard Deviation is a measure of how spread out numbers are.</a:t>
            </a:r>
          </a:p>
          <a:p>
            <a:endParaRPr lang="en-GB" dirty="0"/>
          </a:p>
          <a:p>
            <a:r>
              <a:rPr lang="en-GB" dirty="0"/>
              <a:t>Its symbol is σ (the </a:t>
            </a:r>
            <a:r>
              <a:rPr lang="en-GB" dirty="0" err="1"/>
              <a:t>greek</a:t>
            </a:r>
            <a:r>
              <a:rPr lang="en-GB" dirty="0"/>
              <a:t> letter sigma)</a:t>
            </a:r>
          </a:p>
          <a:p>
            <a:endParaRPr lang="en-GB" dirty="0"/>
          </a:p>
          <a:p>
            <a:r>
              <a:rPr lang="en-GB" dirty="0"/>
              <a:t>The formula is easy: it is the square root of the Variance. So now you ask, "What is the Variance?"</a:t>
            </a:r>
            <a:endParaRPr lang="en-IN" dirty="0"/>
          </a:p>
        </p:txBody>
      </p:sp>
    </p:spTree>
    <p:extLst>
      <p:ext uri="{BB962C8B-B14F-4D97-AF65-F5344CB8AC3E}">
        <p14:creationId xmlns:p14="http://schemas.microsoft.com/office/powerpoint/2010/main" val="1747265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E08F43-AD6A-22D7-76EB-62F7CDF81834}"/>
              </a:ext>
            </a:extLst>
          </p:cNvPr>
          <p:cNvSpPr>
            <a:spLocks noGrp="1"/>
          </p:cNvSpPr>
          <p:nvPr>
            <p:ph idx="1"/>
          </p:nvPr>
        </p:nvSpPr>
        <p:spPr>
          <a:xfrm>
            <a:off x="487680" y="518160"/>
            <a:ext cx="10866120" cy="5658803"/>
          </a:xfrm>
        </p:spPr>
        <p:txBody>
          <a:bodyPr>
            <a:normAutofit fontScale="85000" lnSpcReduction="20000"/>
          </a:bodyPr>
          <a:lstStyle/>
          <a:p>
            <a:r>
              <a:rPr lang="en-GB" dirty="0"/>
              <a:t>Variance</a:t>
            </a:r>
          </a:p>
          <a:p>
            <a:endParaRPr lang="en-GB" dirty="0"/>
          </a:p>
          <a:p>
            <a:r>
              <a:rPr lang="en-GB" dirty="0"/>
              <a:t>The Variance is defined as:</a:t>
            </a:r>
          </a:p>
          <a:p>
            <a:endParaRPr lang="en-GB" dirty="0"/>
          </a:p>
          <a:p>
            <a:r>
              <a:rPr lang="en-GB" dirty="0"/>
              <a:t>The average of the squared differences from the Mean.</a:t>
            </a:r>
          </a:p>
          <a:p>
            <a:endParaRPr lang="en-GB" dirty="0"/>
          </a:p>
          <a:p>
            <a:r>
              <a:rPr lang="en-GB" dirty="0"/>
              <a:t>To calculate the variance follow these steps:</a:t>
            </a:r>
          </a:p>
          <a:p>
            <a:endParaRPr lang="en-GB" dirty="0"/>
          </a:p>
          <a:p>
            <a:r>
              <a:rPr lang="en-GB" dirty="0"/>
              <a:t>Work out the Mean (the simple average of the numbers)</a:t>
            </a:r>
          </a:p>
          <a:p>
            <a:endParaRPr lang="en-GB" dirty="0"/>
          </a:p>
          <a:p>
            <a:r>
              <a:rPr lang="en-GB" dirty="0"/>
              <a:t>Then for each number: subtract the Mean and square the result (the squared difference).</a:t>
            </a:r>
          </a:p>
          <a:p>
            <a:endParaRPr lang="en-GB" dirty="0"/>
          </a:p>
          <a:p>
            <a:r>
              <a:rPr lang="en-GB" dirty="0"/>
              <a:t>Then work out the average of those squared differences. </a:t>
            </a:r>
            <a:endParaRPr lang="en-IN" dirty="0"/>
          </a:p>
        </p:txBody>
      </p:sp>
    </p:spTree>
    <p:extLst>
      <p:ext uri="{BB962C8B-B14F-4D97-AF65-F5344CB8AC3E}">
        <p14:creationId xmlns:p14="http://schemas.microsoft.com/office/powerpoint/2010/main" val="1720353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AE433EA2-3AEA-9F3A-1288-F2183B4B14F3}"/>
              </a:ext>
            </a:extLst>
          </p:cNvPr>
          <p:cNvPicPr>
            <a:picLocks noGrp="1" noChangeAspect="1"/>
          </p:cNvPicPr>
          <p:nvPr>
            <p:ph idx="1"/>
          </p:nvPr>
        </p:nvPicPr>
        <p:blipFill>
          <a:blip r:embed="rId2"/>
          <a:stretch>
            <a:fillRect/>
          </a:stretch>
        </p:blipFill>
        <p:spPr>
          <a:xfrm>
            <a:off x="1077998" y="314960"/>
            <a:ext cx="10036004" cy="6167120"/>
          </a:xfrm>
        </p:spPr>
      </p:pic>
    </p:spTree>
    <p:extLst>
      <p:ext uri="{BB962C8B-B14F-4D97-AF65-F5344CB8AC3E}">
        <p14:creationId xmlns:p14="http://schemas.microsoft.com/office/powerpoint/2010/main" val="2078314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C4E3D0D-70FF-4377-682A-41F1CBF83DF9}"/>
              </a:ext>
            </a:extLst>
          </p:cNvPr>
          <p:cNvPicPr>
            <a:picLocks noGrp="1" noChangeAspect="1"/>
          </p:cNvPicPr>
          <p:nvPr>
            <p:ph idx="1"/>
          </p:nvPr>
        </p:nvPicPr>
        <p:blipFill>
          <a:blip r:embed="rId2"/>
          <a:stretch>
            <a:fillRect/>
          </a:stretch>
        </p:blipFill>
        <p:spPr>
          <a:xfrm>
            <a:off x="782321" y="182880"/>
            <a:ext cx="10637520" cy="6360160"/>
          </a:xfrm>
        </p:spPr>
      </p:pic>
    </p:spTree>
    <p:extLst>
      <p:ext uri="{BB962C8B-B14F-4D97-AF65-F5344CB8AC3E}">
        <p14:creationId xmlns:p14="http://schemas.microsoft.com/office/powerpoint/2010/main" val="2485784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FB45697-96B2-2FE5-969B-BE3CBA64A03A}"/>
              </a:ext>
            </a:extLst>
          </p:cNvPr>
          <p:cNvPicPr>
            <a:picLocks noGrp="1" noChangeAspect="1"/>
          </p:cNvPicPr>
          <p:nvPr>
            <p:ph idx="1"/>
          </p:nvPr>
        </p:nvPicPr>
        <p:blipFill>
          <a:blip r:embed="rId2"/>
          <a:stretch>
            <a:fillRect/>
          </a:stretch>
        </p:blipFill>
        <p:spPr>
          <a:xfrm>
            <a:off x="562708" y="762000"/>
            <a:ext cx="9952892" cy="5669280"/>
          </a:xfrm>
        </p:spPr>
      </p:pic>
    </p:spTree>
    <p:extLst>
      <p:ext uri="{BB962C8B-B14F-4D97-AF65-F5344CB8AC3E}">
        <p14:creationId xmlns:p14="http://schemas.microsoft.com/office/powerpoint/2010/main" val="24897734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45DF085-3CF7-E96E-A01C-021C6A396E60}"/>
              </a:ext>
            </a:extLst>
          </p:cNvPr>
          <p:cNvPicPr>
            <a:picLocks noGrp="1" noChangeAspect="1"/>
          </p:cNvPicPr>
          <p:nvPr>
            <p:ph idx="1"/>
          </p:nvPr>
        </p:nvPicPr>
        <p:blipFill>
          <a:blip r:embed="rId2"/>
          <a:stretch>
            <a:fillRect/>
          </a:stretch>
        </p:blipFill>
        <p:spPr>
          <a:xfrm>
            <a:off x="955040" y="822960"/>
            <a:ext cx="10617351" cy="4795519"/>
          </a:xfrm>
        </p:spPr>
      </p:pic>
    </p:spTree>
    <p:extLst>
      <p:ext uri="{BB962C8B-B14F-4D97-AF65-F5344CB8AC3E}">
        <p14:creationId xmlns:p14="http://schemas.microsoft.com/office/powerpoint/2010/main" val="3625683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3070</TotalTime>
  <Words>2798</Words>
  <Application>Microsoft Office PowerPoint</Application>
  <PresentationFormat>Widescreen</PresentationFormat>
  <Paragraphs>355</Paragraphs>
  <Slides>127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127</vt:i4>
      </vt:variant>
    </vt:vector>
  </HeadingPairs>
  <TitlesOfParts>
    <vt:vector size="1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or More Numbers We can use that idea of "adding then dividing" when we have 3 or more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Interquartile Range The "Interquartile Range" is from Q1 to Q3: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Makarand Rane</dc:creator>
  <cp:lastModifiedBy>admin</cp:lastModifiedBy>
  <cp:revision>18</cp:revision>
  <dcterms:created xsi:type="dcterms:W3CDTF">2022-05-30T17:23:11Z</dcterms:created>
  <dcterms:modified xsi:type="dcterms:W3CDTF">2024-02-27T09:28:03Z</dcterms:modified>
</cp:coreProperties>
</file>